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9" r:id="rId4"/>
    <p:sldId id="260" r:id="rId5"/>
    <p:sldId id="279" r:id="rId6"/>
    <p:sldId id="262" r:id="rId7"/>
    <p:sldId id="281" r:id="rId8"/>
    <p:sldId id="264" r:id="rId9"/>
    <p:sldId id="282" r:id="rId10"/>
    <p:sldId id="266" r:id="rId11"/>
    <p:sldId id="283" r:id="rId12"/>
    <p:sldId id="268" r:id="rId13"/>
    <p:sldId id="284" r:id="rId14"/>
    <p:sldId id="270" r:id="rId15"/>
    <p:sldId id="285" r:id="rId16"/>
    <p:sldId id="274" r:id="rId17"/>
    <p:sldId id="286" r:id="rId18"/>
    <p:sldId id="276" r:id="rId19"/>
  </p:sldIdLst>
  <p:sldSz cx="12192000" cy="6858000"/>
  <p:notesSz cx="6858000" cy="12192000"/>
  <p:embeddedFontLst>
    <p:embeddedFont>
      <p:font typeface="MiSans" panose="020B0604020202020204" charset="-122"/>
      <p:regular r:id="rId21"/>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p:scale>
          <a:sx n="75" d="100"/>
          <a:sy n="75" d="100"/>
        </p:scale>
        <p:origin x="1950" y="8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710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5E735-C06E-2360-CBBE-26988A22A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921FFD-8ACB-5C66-0016-09EDC6289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E4BC8-8CBC-F74E-CF2E-AAD595E452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DD57B2-2654-967C-2B95-A29B861D7222}"/>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4325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B04B1-34E3-8DC4-6572-73275F017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1BCD2-29E0-35B8-3E62-1A3B4CD98D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4AC5DD-AC8D-85EA-6E91-7BB1493D4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56B3A9-10AE-7344-A031-CFAE5BB80094}"/>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82027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768B3-1218-B4DF-D2D8-1201E9AB5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4D7CA-D3A9-67F9-E748-63E680DDA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B04DE-DD23-A104-5A59-1A36D1E3B5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645914-B767-4469-347E-C1F1868126FF}"/>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0884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878C1-BF56-92CD-4799-AB09B16D0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7F28A6-7B7A-D688-2114-7700A98939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12D51F-737B-0B5B-1B44-ED17628B18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2EABEE-7C2D-27FA-6428-7C69929BEAEA}"/>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091611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82FBB-C3F1-CC70-376F-5B33E675A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674A26-8C7E-FE4D-FA9A-31826977B8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2FF9EC-4BB9-CAA7-254A-AF797B60F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63C8A3-D263-1D9A-7542-B8A40114BE47}"/>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836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B60F0-C391-1DC0-F6E2-E7F981106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DDCD13-036A-F8AE-8051-9314672F1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A64DD4-D634-EB1A-2318-FC078B3270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F9BAB0-7D27-D129-E31D-E9A674796C0E}"/>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371413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B75A7-8B06-BFA7-15C7-E533E749E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8FE3E-8E6C-D6E2-DAE0-B6B976333A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D927A4-FB69-8AF1-4326-6472F83291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105581-BF7C-D49D-A5B1-27A3386232B8}"/>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716596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jpe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webp"/></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e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Un hombre parado en una cocina industrial&#10;&#10;El contenido generado por IA puede ser incorrecto.">
            <a:extLst>
              <a:ext uri="{FF2B5EF4-FFF2-40B4-BE49-F238E27FC236}">
                <a16:creationId xmlns:a16="http://schemas.microsoft.com/office/drawing/2014/main" id="{42A3EC27-1C37-37B3-15F3-0F732BB301BA}"/>
              </a:ext>
            </a:extLst>
          </p:cNvPr>
          <p:cNvPicPr>
            <a:picLocks noChangeAspect="1"/>
          </p:cNvPicPr>
          <p:nvPr/>
        </p:nvPicPr>
        <p:blipFill>
          <a:blip r:embed="rId3"/>
          <a:srcRect r="18" b="7171"/>
          <a:stretch>
            <a:fillRect/>
          </a:stretch>
        </p:blipFill>
        <p:spPr>
          <a:xfrm>
            <a:off x="20" y="2"/>
            <a:ext cx="7767356"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3" name="Image 1" descr="https://kimi-img.moonshot.cn/pub/slides/slides_tmpl/image/25-08-27-20:07:42-d2nfa3h8bjvh7rlj0gjg.png"/>
          <p:cNvPicPr>
            <a:picLocks noChangeAspect="1"/>
          </p:cNvPicPr>
          <p:nvPr/>
        </p:nvPicPr>
        <p:blipFill>
          <a:blip r:embed="rId4"/>
          <a:srcRect r="34421" b="8"/>
          <a:stretch>
            <a:fillRect/>
          </a:stretch>
        </p:blipFill>
        <p:spPr>
          <a:xfrm>
            <a:off x="7767376" y="1"/>
            <a:ext cx="442462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2" name="Image 0" descr="https://kimi-img.moonshot.cn/pub/slides/slides_tmpl/image/25-08-27-20:07:37-d2nfa298bjvh7rlj0gcg.png"/>
          <p:cNvPicPr>
            <a:picLocks noChangeAspect="1"/>
          </p:cNvPicPr>
          <p:nvPr/>
        </p:nvPicPr>
        <p:blipFill>
          <a:blip r:embed="rId5"/>
          <a:srcRect t="31569" r="4" b="234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4" name="Text 0"/>
          <p:cNvSpPr/>
          <p:nvPr/>
        </p:nvSpPr>
        <p:spPr>
          <a:xfrm>
            <a:off x="6343650" y="3996130"/>
            <a:ext cx="5505814" cy="1576910"/>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4400" b="1" kern="1200" dirty="0" err="1">
                <a:solidFill>
                  <a:schemeClr val="tx1"/>
                </a:solidFill>
                <a:latin typeface="+mj-lt"/>
                <a:ea typeface="+mj-ea"/>
                <a:cs typeface="+mj-cs"/>
              </a:rPr>
              <a:t>ChefCalc</a:t>
            </a:r>
            <a:r>
              <a:rPr lang="en-US" sz="4400" b="1" kern="1200" dirty="0">
                <a:solidFill>
                  <a:schemeClr val="tx1"/>
                </a:solidFill>
                <a:latin typeface="+mj-lt"/>
                <a:ea typeface="+mj-ea"/>
                <a:cs typeface="+mj-cs"/>
              </a:rPr>
              <a:t>: </a:t>
            </a:r>
            <a:r>
              <a:rPr lang="en-US" sz="4400" b="1" kern="1200" dirty="0" err="1">
                <a:solidFill>
                  <a:schemeClr val="tx1"/>
                </a:solidFill>
                <a:latin typeface="+mj-lt"/>
                <a:ea typeface="+mj-ea"/>
                <a:cs typeface="+mj-cs"/>
              </a:rPr>
              <a:t>Gestión</a:t>
            </a:r>
            <a:r>
              <a:rPr lang="en-US" sz="4400" b="1" kern="1200" dirty="0">
                <a:solidFill>
                  <a:schemeClr val="tx1"/>
                </a:solidFill>
                <a:latin typeface="+mj-lt"/>
                <a:ea typeface="+mj-ea"/>
                <a:cs typeface="+mj-cs"/>
              </a:rPr>
              <a:t> </a:t>
            </a:r>
            <a:r>
              <a:rPr lang="en-US" sz="4400" b="1" kern="1200" dirty="0" err="1">
                <a:solidFill>
                  <a:schemeClr val="tx1"/>
                </a:solidFill>
                <a:latin typeface="+mj-lt"/>
                <a:ea typeface="+mj-ea"/>
                <a:cs typeface="+mj-cs"/>
              </a:rPr>
              <a:t>Inteligente</a:t>
            </a:r>
            <a:r>
              <a:rPr lang="en-US" sz="4400" b="1" kern="1200" dirty="0">
                <a:solidFill>
                  <a:schemeClr val="tx1"/>
                </a:solidFill>
                <a:latin typeface="+mj-lt"/>
                <a:ea typeface="+mj-ea"/>
                <a:cs typeface="+mj-cs"/>
              </a:rPr>
              <a:t> de </a:t>
            </a:r>
            <a:r>
              <a:rPr lang="en-US" sz="4400" b="1" kern="1200" dirty="0" err="1">
                <a:solidFill>
                  <a:schemeClr val="tx1"/>
                </a:solidFill>
                <a:latin typeface="+mj-lt"/>
                <a:ea typeface="+mj-ea"/>
                <a:cs typeface="+mj-cs"/>
              </a:rPr>
              <a:t>Raciones</a:t>
            </a:r>
            <a:endParaRPr lang="en-US" sz="4400" kern="1200" dirty="0">
              <a:solidFill>
                <a:schemeClr val="tx1"/>
              </a:solidFill>
              <a:latin typeface="+mj-lt"/>
              <a:ea typeface="+mj-ea"/>
              <a:cs typeface="+mj-cs"/>
            </a:endParaRPr>
          </a:p>
        </p:txBody>
      </p:sp>
      <p:sp>
        <p:nvSpPr>
          <p:cNvPr id="5" name="Shape 0">
            <a:extLst>
              <a:ext uri="{FF2B5EF4-FFF2-40B4-BE49-F238E27FC236}">
                <a16:creationId xmlns:a16="http://schemas.microsoft.com/office/drawing/2014/main" id="{F00C7F0C-7F7F-9038-1704-5B2956440303}"/>
              </a:ext>
            </a:extLst>
          </p:cNvPr>
          <p:cNvSpPr/>
          <p:nvPr/>
        </p:nvSpPr>
        <p:spPr>
          <a:xfrm>
            <a:off x="13012972" y="-5490984"/>
            <a:ext cx="5905500" cy="673100"/>
          </a:xfrm>
          <a:prstGeom prst="roundRect">
            <a:avLst>
              <a:gd name="adj" fmla="val 50000"/>
            </a:avLst>
          </a:prstGeom>
          <a:solidFill>
            <a:srgbClr val="EAFAFE">
              <a:alpha val="63137"/>
            </a:srgbClr>
          </a:solidFill>
          <a:ln/>
        </p:spPr>
        <p:txBody>
          <a:bodyPr/>
          <a:lstStyle/>
          <a:p>
            <a:endParaRPr lang="es-ES"/>
          </a:p>
        </p:txBody>
      </p:sp>
      <p:sp>
        <p:nvSpPr>
          <p:cNvPr id="7" name="Text 1">
            <a:extLst>
              <a:ext uri="{FF2B5EF4-FFF2-40B4-BE49-F238E27FC236}">
                <a16:creationId xmlns:a16="http://schemas.microsoft.com/office/drawing/2014/main" id="{F10796BF-CD27-C7D3-6B7E-CA27B29BC9C1}"/>
              </a:ext>
            </a:extLst>
          </p:cNvPr>
          <p:cNvSpPr/>
          <p:nvPr/>
        </p:nvSpPr>
        <p:spPr>
          <a:xfrm>
            <a:off x="13012972" y="-5490984"/>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2">
            <a:extLst>
              <a:ext uri="{FF2B5EF4-FFF2-40B4-BE49-F238E27FC236}">
                <a16:creationId xmlns:a16="http://schemas.microsoft.com/office/drawing/2014/main" id="{4E8D4311-B60E-0856-C835-EC37A5CE127D}"/>
              </a:ext>
            </a:extLst>
          </p:cNvPr>
          <p:cNvSpPr/>
          <p:nvPr/>
        </p:nvSpPr>
        <p:spPr>
          <a:xfrm flipH="1">
            <a:off x="14195342" y="-5388749"/>
            <a:ext cx="12700" cy="467995"/>
          </a:xfrm>
          <a:prstGeom prst="line">
            <a:avLst/>
          </a:prstGeom>
          <a:noFill/>
          <a:ln w="19050">
            <a:solidFill>
              <a:srgbClr val="E1ADFD"/>
            </a:solidFill>
            <a:prstDash val="solid"/>
            <a:headEnd type="none"/>
            <a:tailEnd type="none"/>
          </a:ln>
        </p:spPr>
        <p:txBody>
          <a:bodyPr/>
          <a:lstStyle/>
          <a:p>
            <a:endParaRPr lang="es-ES"/>
          </a:p>
        </p:txBody>
      </p:sp>
      <p:sp>
        <p:nvSpPr>
          <p:cNvPr id="9" name="Text 3">
            <a:extLst>
              <a:ext uri="{FF2B5EF4-FFF2-40B4-BE49-F238E27FC236}">
                <a16:creationId xmlns:a16="http://schemas.microsoft.com/office/drawing/2014/main" id="{EDB98C23-0FA0-2561-9811-646970A7BF54}"/>
              </a:ext>
            </a:extLst>
          </p:cNvPr>
          <p:cNvSpPr/>
          <p:nvPr/>
        </p:nvSpPr>
        <p:spPr>
          <a:xfrm>
            <a:off x="13197122" y="-5445899"/>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01</a:t>
            </a:r>
            <a:endParaRPr lang="en-US" sz="1600" dirty="0"/>
          </a:p>
        </p:txBody>
      </p:sp>
      <p:sp>
        <p:nvSpPr>
          <p:cNvPr id="10" name="Text 4">
            <a:extLst>
              <a:ext uri="{FF2B5EF4-FFF2-40B4-BE49-F238E27FC236}">
                <a16:creationId xmlns:a16="http://schemas.microsoft.com/office/drawing/2014/main" id="{20AE26EB-CFD7-3479-C482-5639967C7FC8}"/>
              </a:ext>
            </a:extLst>
          </p:cNvPr>
          <p:cNvSpPr/>
          <p:nvPr/>
        </p:nvSpPr>
        <p:spPr>
          <a:xfrm>
            <a:off x="14263922" y="-5384304"/>
            <a:ext cx="55473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err="1">
                <a:solidFill>
                  <a:srgbClr val="404040"/>
                </a:solidFill>
                <a:latin typeface="MiSans" pitchFamily="34" charset="0"/>
                <a:ea typeface="MiSans" pitchFamily="34" charset="-122"/>
                <a:cs typeface="MiSans" pitchFamily="34" charset="-120"/>
              </a:rPr>
              <a:t>Introducción</a:t>
            </a:r>
            <a:endParaRPr lang="en-US" sz="1600" dirty="0"/>
          </a:p>
        </p:txBody>
      </p:sp>
      <p:sp>
        <p:nvSpPr>
          <p:cNvPr id="11" name="Shape 5">
            <a:extLst>
              <a:ext uri="{FF2B5EF4-FFF2-40B4-BE49-F238E27FC236}">
                <a16:creationId xmlns:a16="http://schemas.microsoft.com/office/drawing/2014/main" id="{E75FA662-D066-48D8-4142-7F2315095E11}"/>
              </a:ext>
            </a:extLst>
          </p:cNvPr>
          <p:cNvSpPr/>
          <p:nvPr/>
        </p:nvSpPr>
        <p:spPr>
          <a:xfrm>
            <a:off x="-9817531" y="-6093042"/>
            <a:ext cx="5905500" cy="673100"/>
          </a:xfrm>
          <a:prstGeom prst="roundRect">
            <a:avLst>
              <a:gd name="adj" fmla="val 50000"/>
            </a:avLst>
          </a:prstGeom>
          <a:solidFill>
            <a:srgbClr val="EAFAFE">
              <a:alpha val="63137"/>
            </a:srgbClr>
          </a:solidFill>
          <a:ln/>
        </p:spPr>
        <p:txBody>
          <a:bodyPr/>
          <a:lstStyle/>
          <a:p>
            <a:endParaRPr lang="es-ES"/>
          </a:p>
        </p:txBody>
      </p:sp>
      <p:sp>
        <p:nvSpPr>
          <p:cNvPr id="12" name="Text 6">
            <a:extLst>
              <a:ext uri="{FF2B5EF4-FFF2-40B4-BE49-F238E27FC236}">
                <a16:creationId xmlns:a16="http://schemas.microsoft.com/office/drawing/2014/main" id="{2196261D-A813-D915-B5D5-69FF76D368C1}"/>
              </a:ext>
            </a:extLst>
          </p:cNvPr>
          <p:cNvSpPr/>
          <p:nvPr/>
        </p:nvSpPr>
        <p:spPr>
          <a:xfrm>
            <a:off x="-9817531" y="-6093042"/>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Shape 7">
            <a:extLst>
              <a:ext uri="{FF2B5EF4-FFF2-40B4-BE49-F238E27FC236}">
                <a16:creationId xmlns:a16="http://schemas.microsoft.com/office/drawing/2014/main" id="{B91DD9D9-081A-2998-BFAD-A6BDEF220353}"/>
              </a:ext>
            </a:extLst>
          </p:cNvPr>
          <p:cNvSpPr/>
          <p:nvPr/>
        </p:nvSpPr>
        <p:spPr>
          <a:xfrm flipH="1">
            <a:off x="-8635161" y="-5990807"/>
            <a:ext cx="12700" cy="467995"/>
          </a:xfrm>
          <a:prstGeom prst="line">
            <a:avLst/>
          </a:prstGeom>
          <a:noFill/>
          <a:ln w="19050">
            <a:solidFill>
              <a:srgbClr val="E1ADFD"/>
            </a:solidFill>
            <a:prstDash val="solid"/>
            <a:headEnd type="none"/>
            <a:tailEnd type="none"/>
          </a:ln>
        </p:spPr>
        <p:txBody>
          <a:bodyPr/>
          <a:lstStyle/>
          <a:p>
            <a:endParaRPr lang="es-ES"/>
          </a:p>
        </p:txBody>
      </p:sp>
      <p:sp>
        <p:nvSpPr>
          <p:cNvPr id="14" name="Text 8">
            <a:extLst>
              <a:ext uri="{FF2B5EF4-FFF2-40B4-BE49-F238E27FC236}">
                <a16:creationId xmlns:a16="http://schemas.microsoft.com/office/drawing/2014/main" id="{A892847A-B975-3583-4347-A1139A0617BC}"/>
              </a:ext>
            </a:extLst>
          </p:cNvPr>
          <p:cNvSpPr/>
          <p:nvPr/>
        </p:nvSpPr>
        <p:spPr>
          <a:xfrm>
            <a:off x="-9633381" y="-6047957"/>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02</a:t>
            </a:r>
            <a:endParaRPr lang="en-US" sz="1600" dirty="0"/>
          </a:p>
        </p:txBody>
      </p:sp>
      <p:sp>
        <p:nvSpPr>
          <p:cNvPr id="15" name="Text 9">
            <a:extLst>
              <a:ext uri="{FF2B5EF4-FFF2-40B4-BE49-F238E27FC236}">
                <a16:creationId xmlns:a16="http://schemas.microsoft.com/office/drawing/2014/main" id="{C2EFBD76-09D3-BF61-8F47-E3C2C072DD16}"/>
              </a:ext>
            </a:extLst>
          </p:cNvPr>
          <p:cNvSpPr/>
          <p:nvPr/>
        </p:nvSpPr>
        <p:spPr>
          <a:xfrm>
            <a:off x="-8566581" y="-5986362"/>
            <a:ext cx="55981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err="1">
                <a:solidFill>
                  <a:srgbClr val="404040"/>
                </a:solidFill>
                <a:latin typeface="MiSans" pitchFamily="34" charset="0"/>
                <a:ea typeface="MiSans" pitchFamily="34" charset="-122"/>
                <a:cs typeface="MiSans" pitchFamily="34" charset="-120"/>
              </a:rPr>
              <a:t>Problema</a:t>
            </a:r>
            <a:endParaRPr lang="en-US" sz="1600" dirty="0"/>
          </a:p>
        </p:txBody>
      </p:sp>
      <p:sp>
        <p:nvSpPr>
          <p:cNvPr id="16" name="Shape 10">
            <a:extLst>
              <a:ext uri="{FF2B5EF4-FFF2-40B4-BE49-F238E27FC236}">
                <a16:creationId xmlns:a16="http://schemas.microsoft.com/office/drawing/2014/main" id="{95686343-0688-10E7-ADE8-70B0D690593E}"/>
              </a:ext>
            </a:extLst>
          </p:cNvPr>
          <p:cNvSpPr/>
          <p:nvPr/>
        </p:nvSpPr>
        <p:spPr>
          <a:xfrm>
            <a:off x="-6798290" y="7987935"/>
            <a:ext cx="5905500" cy="673100"/>
          </a:xfrm>
          <a:prstGeom prst="roundRect">
            <a:avLst>
              <a:gd name="adj" fmla="val 50000"/>
            </a:avLst>
          </a:prstGeom>
          <a:solidFill>
            <a:srgbClr val="EAFAFE">
              <a:alpha val="63137"/>
            </a:srgbClr>
          </a:solidFill>
          <a:ln/>
        </p:spPr>
        <p:txBody>
          <a:bodyPr/>
          <a:lstStyle/>
          <a:p>
            <a:endParaRPr lang="es-ES"/>
          </a:p>
        </p:txBody>
      </p:sp>
      <p:sp>
        <p:nvSpPr>
          <p:cNvPr id="17" name="Text 11">
            <a:extLst>
              <a:ext uri="{FF2B5EF4-FFF2-40B4-BE49-F238E27FC236}">
                <a16:creationId xmlns:a16="http://schemas.microsoft.com/office/drawing/2014/main" id="{873C2F07-F511-BC19-4C75-E7A140EC511E}"/>
              </a:ext>
            </a:extLst>
          </p:cNvPr>
          <p:cNvSpPr/>
          <p:nvPr/>
        </p:nvSpPr>
        <p:spPr>
          <a:xfrm>
            <a:off x="-6798290" y="7987935"/>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Shape 12">
            <a:extLst>
              <a:ext uri="{FF2B5EF4-FFF2-40B4-BE49-F238E27FC236}">
                <a16:creationId xmlns:a16="http://schemas.microsoft.com/office/drawing/2014/main" id="{3D49A10F-8A08-5FBB-84D3-DEAF9232FCA1}"/>
              </a:ext>
            </a:extLst>
          </p:cNvPr>
          <p:cNvSpPr/>
          <p:nvPr/>
        </p:nvSpPr>
        <p:spPr>
          <a:xfrm flipH="1">
            <a:off x="-5615920" y="8090170"/>
            <a:ext cx="12700" cy="467995"/>
          </a:xfrm>
          <a:prstGeom prst="line">
            <a:avLst/>
          </a:prstGeom>
          <a:noFill/>
          <a:ln w="19050">
            <a:solidFill>
              <a:srgbClr val="E1ADFD"/>
            </a:solidFill>
            <a:prstDash val="solid"/>
            <a:headEnd type="none"/>
            <a:tailEnd type="none"/>
          </a:ln>
        </p:spPr>
        <p:txBody>
          <a:bodyPr/>
          <a:lstStyle/>
          <a:p>
            <a:endParaRPr lang="es-ES"/>
          </a:p>
        </p:txBody>
      </p:sp>
      <p:sp>
        <p:nvSpPr>
          <p:cNvPr id="20" name="Text 13">
            <a:extLst>
              <a:ext uri="{FF2B5EF4-FFF2-40B4-BE49-F238E27FC236}">
                <a16:creationId xmlns:a16="http://schemas.microsoft.com/office/drawing/2014/main" id="{A329BEE5-526E-EEC9-9B5C-B90C4E98CC17}"/>
              </a:ext>
            </a:extLst>
          </p:cNvPr>
          <p:cNvSpPr/>
          <p:nvPr/>
        </p:nvSpPr>
        <p:spPr>
          <a:xfrm>
            <a:off x="-6614140" y="8033020"/>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03</a:t>
            </a:r>
            <a:endParaRPr lang="en-US" sz="1600" dirty="0"/>
          </a:p>
        </p:txBody>
      </p:sp>
      <p:sp>
        <p:nvSpPr>
          <p:cNvPr id="21" name="Text 14">
            <a:extLst>
              <a:ext uri="{FF2B5EF4-FFF2-40B4-BE49-F238E27FC236}">
                <a16:creationId xmlns:a16="http://schemas.microsoft.com/office/drawing/2014/main" id="{DA6E3CEB-E953-FA23-2F72-42C73C7F62E1}"/>
              </a:ext>
            </a:extLst>
          </p:cNvPr>
          <p:cNvSpPr/>
          <p:nvPr/>
        </p:nvSpPr>
        <p:spPr>
          <a:xfrm>
            <a:off x="-5547340" y="8094615"/>
            <a:ext cx="55473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err="1">
                <a:solidFill>
                  <a:srgbClr val="404040"/>
                </a:solidFill>
                <a:latin typeface="MiSans" pitchFamily="34" charset="0"/>
                <a:ea typeface="MiSans" pitchFamily="34" charset="-122"/>
                <a:cs typeface="MiSans" pitchFamily="34" charset="-120"/>
              </a:rPr>
              <a:t>Solución</a:t>
            </a:r>
            <a:endParaRPr lang="en-US" sz="1600" dirty="0"/>
          </a:p>
        </p:txBody>
      </p:sp>
      <p:sp>
        <p:nvSpPr>
          <p:cNvPr id="22" name="Shape 15">
            <a:extLst>
              <a:ext uri="{FF2B5EF4-FFF2-40B4-BE49-F238E27FC236}">
                <a16:creationId xmlns:a16="http://schemas.microsoft.com/office/drawing/2014/main" id="{BB113B6F-D470-2629-18F6-24D96583D995}"/>
              </a:ext>
            </a:extLst>
          </p:cNvPr>
          <p:cNvSpPr/>
          <p:nvPr/>
        </p:nvSpPr>
        <p:spPr>
          <a:xfrm>
            <a:off x="14093516" y="-905896"/>
            <a:ext cx="5905500" cy="673100"/>
          </a:xfrm>
          <a:prstGeom prst="roundRect">
            <a:avLst>
              <a:gd name="adj" fmla="val 50000"/>
            </a:avLst>
          </a:prstGeom>
          <a:solidFill>
            <a:srgbClr val="EAFAFE">
              <a:alpha val="63137"/>
            </a:srgbClr>
          </a:solidFill>
          <a:ln/>
        </p:spPr>
        <p:txBody>
          <a:bodyPr/>
          <a:lstStyle/>
          <a:p>
            <a:endParaRPr lang="es-ES"/>
          </a:p>
        </p:txBody>
      </p:sp>
      <p:sp>
        <p:nvSpPr>
          <p:cNvPr id="23" name="Text 16">
            <a:extLst>
              <a:ext uri="{FF2B5EF4-FFF2-40B4-BE49-F238E27FC236}">
                <a16:creationId xmlns:a16="http://schemas.microsoft.com/office/drawing/2014/main" id="{6AAE05DB-739A-FD86-CB67-12B01CF64D42}"/>
              </a:ext>
            </a:extLst>
          </p:cNvPr>
          <p:cNvSpPr/>
          <p:nvPr/>
        </p:nvSpPr>
        <p:spPr>
          <a:xfrm>
            <a:off x="14093516" y="-905896"/>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4" name="Shape 17">
            <a:extLst>
              <a:ext uri="{FF2B5EF4-FFF2-40B4-BE49-F238E27FC236}">
                <a16:creationId xmlns:a16="http://schemas.microsoft.com/office/drawing/2014/main" id="{ADE0EC35-2C70-F45E-9CBD-D57A6F1016A5}"/>
              </a:ext>
            </a:extLst>
          </p:cNvPr>
          <p:cNvSpPr/>
          <p:nvPr/>
        </p:nvSpPr>
        <p:spPr>
          <a:xfrm flipH="1">
            <a:off x="15275886" y="-803661"/>
            <a:ext cx="12700" cy="467995"/>
          </a:xfrm>
          <a:prstGeom prst="line">
            <a:avLst/>
          </a:prstGeom>
          <a:noFill/>
          <a:ln w="19050">
            <a:solidFill>
              <a:srgbClr val="E1ADFD"/>
            </a:solidFill>
            <a:prstDash val="solid"/>
            <a:headEnd type="none"/>
            <a:tailEnd type="none"/>
          </a:ln>
        </p:spPr>
        <p:txBody>
          <a:bodyPr/>
          <a:lstStyle/>
          <a:p>
            <a:endParaRPr lang="es-ES"/>
          </a:p>
        </p:txBody>
      </p:sp>
      <p:sp>
        <p:nvSpPr>
          <p:cNvPr id="25" name="Text 18">
            <a:extLst>
              <a:ext uri="{FF2B5EF4-FFF2-40B4-BE49-F238E27FC236}">
                <a16:creationId xmlns:a16="http://schemas.microsoft.com/office/drawing/2014/main" id="{0BB753E0-A5A3-C06D-028F-A49A0A92A1E5}"/>
              </a:ext>
            </a:extLst>
          </p:cNvPr>
          <p:cNvSpPr/>
          <p:nvPr/>
        </p:nvSpPr>
        <p:spPr>
          <a:xfrm>
            <a:off x="14277666" y="-860811"/>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04</a:t>
            </a:r>
            <a:endParaRPr lang="en-US" sz="1600" dirty="0"/>
          </a:p>
        </p:txBody>
      </p:sp>
      <p:sp>
        <p:nvSpPr>
          <p:cNvPr id="26" name="Text 19">
            <a:extLst>
              <a:ext uri="{FF2B5EF4-FFF2-40B4-BE49-F238E27FC236}">
                <a16:creationId xmlns:a16="http://schemas.microsoft.com/office/drawing/2014/main" id="{F2E0449F-B5EE-856B-411E-ACF6A2BA0E8A}"/>
              </a:ext>
            </a:extLst>
          </p:cNvPr>
          <p:cNvSpPr/>
          <p:nvPr/>
        </p:nvSpPr>
        <p:spPr>
          <a:xfrm>
            <a:off x="15399076" y="-809270"/>
            <a:ext cx="55981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err="1">
                <a:solidFill>
                  <a:srgbClr val="404040"/>
                </a:solidFill>
                <a:latin typeface="MiSans" pitchFamily="34" charset="0"/>
                <a:ea typeface="MiSans" pitchFamily="34" charset="-122"/>
                <a:cs typeface="MiSans" pitchFamily="34" charset="-120"/>
              </a:rPr>
              <a:t>Arquitectura</a:t>
            </a:r>
            <a:endParaRPr lang="en-US" sz="1600" dirty="0"/>
          </a:p>
        </p:txBody>
      </p:sp>
      <p:sp>
        <p:nvSpPr>
          <p:cNvPr id="27" name="Shape 20">
            <a:extLst>
              <a:ext uri="{FF2B5EF4-FFF2-40B4-BE49-F238E27FC236}">
                <a16:creationId xmlns:a16="http://schemas.microsoft.com/office/drawing/2014/main" id="{50A2F903-F05B-B3EA-2147-E48E79D86573}"/>
              </a:ext>
            </a:extLst>
          </p:cNvPr>
          <p:cNvSpPr/>
          <p:nvPr/>
        </p:nvSpPr>
        <p:spPr>
          <a:xfrm>
            <a:off x="-12647091" y="-1278641"/>
            <a:ext cx="5905500" cy="673100"/>
          </a:xfrm>
          <a:prstGeom prst="roundRect">
            <a:avLst>
              <a:gd name="adj" fmla="val 50000"/>
            </a:avLst>
          </a:prstGeom>
          <a:solidFill>
            <a:srgbClr val="EAFAFE">
              <a:alpha val="63137"/>
            </a:srgbClr>
          </a:solidFill>
          <a:ln/>
        </p:spPr>
        <p:txBody>
          <a:bodyPr/>
          <a:lstStyle/>
          <a:p>
            <a:endParaRPr lang="es-ES"/>
          </a:p>
        </p:txBody>
      </p:sp>
      <p:sp>
        <p:nvSpPr>
          <p:cNvPr id="28" name="Text 21">
            <a:extLst>
              <a:ext uri="{FF2B5EF4-FFF2-40B4-BE49-F238E27FC236}">
                <a16:creationId xmlns:a16="http://schemas.microsoft.com/office/drawing/2014/main" id="{7E2AD9D9-DD24-CC7E-D6E4-714301B3465F}"/>
              </a:ext>
            </a:extLst>
          </p:cNvPr>
          <p:cNvSpPr/>
          <p:nvPr/>
        </p:nvSpPr>
        <p:spPr>
          <a:xfrm>
            <a:off x="-12647091" y="-1278641"/>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9" name="Shape 22">
            <a:extLst>
              <a:ext uri="{FF2B5EF4-FFF2-40B4-BE49-F238E27FC236}">
                <a16:creationId xmlns:a16="http://schemas.microsoft.com/office/drawing/2014/main" id="{1CC34F3A-A509-360D-CB45-F3D909B1F1C2}"/>
              </a:ext>
            </a:extLst>
          </p:cNvPr>
          <p:cNvSpPr/>
          <p:nvPr/>
        </p:nvSpPr>
        <p:spPr>
          <a:xfrm flipH="1">
            <a:off x="-11464721" y="-1176406"/>
            <a:ext cx="12700" cy="467995"/>
          </a:xfrm>
          <a:prstGeom prst="line">
            <a:avLst/>
          </a:prstGeom>
          <a:noFill/>
          <a:ln w="19050">
            <a:solidFill>
              <a:srgbClr val="E1ADFD"/>
            </a:solidFill>
            <a:prstDash val="solid"/>
            <a:headEnd type="none"/>
            <a:tailEnd type="none"/>
          </a:ln>
        </p:spPr>
        <p:txBody>
          <a:bodyPr/>
          <a:lstStyle/>
          <a:p>
            <a:endParaRPr lang="es-ES"/>
          </a:p>
        </p:txBody>
      </p:sp>
      <p:sp>
        <p:nvSpPr>
          <p:cNvPr id="30" name="Text 23">
            <a:extLst>
              <a:ext uri="{FF2B5EF4-FFF2-40B4-BE49-F238E27FC236}">
                <a16:creationId xmlns:a16="http://schemas.microsoft.com/office/drawing/2014/main" id="{00B0FEA4-FC00-0BAB-A73A-A5A3E1576385}"/>
              </a:ext>
            </a:extLst>
          </p:cNvPr>
          <p:cNvSpPr/>
          <p:nvPr/>
        </p:nvSpPr>
        <p:spPr>
          <a:xfrm>
            <a:off x="-12462941" y="-1233556"/>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05</a:t>
            </a:r>
            <a:endParaRPr lang="en-US" sz="1600" dirty="0"/>
          </a:p>
        </p:txBody>
      </p:sp>
      <p:sp>
        <p:nvSpPr>
          <p:cNvPr id="31" name="Text 24">
            <a:extLst>
              <a:ext uri="{FF2B5EF4-FFF2-40B4-BE49-F238E27FC236}">
                <a16:creationId xmlns:a16="http://schemas.microsoft.com/office/drawing/2014/main" id="{8F248C4E-FCD7-8B5A-17FE-BF75EA0FB6F3}"/>
              </a:ext>
            </a:extLst>
          </p:cNvPr>
          <p:cNvSpPr/>
          <p:nvPr/>
        </p:nvSpPr>
        <p:spPr>
          <a:xfrm>
            <a:off x="-11396141" y="-1171961"/>
            <a:ext cx="554736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a:solidFill>
                  <a:srgbClr val="404040"/>
                </a:solidFill>
                <a:latin typeface="MiSans" pitchFamily="34" charset="0"/>
                <a:ea typeface="MiSans" pitchFamily="34" charset="-122"/>
                <a:cs typeface="MiSans" pitchFamily="34" charset="-120"/>
              </a:rPr>
              <a:t>Funcionalidades</a:t>
            </a:r>
            <a:endParaRPr lang="en-US" sz="1600" dirty="0"/>
          </a:p>
        </p:txBody>
      </p:sp>
      <p:sp>
        <p:nvSpPr>
          <p:cNvPr id="32" name="Shape 25">
            <a:extLst>
              <a:ext uri="{FF2B5EF4-FFF2-40B4-BE49-F238E27FC236}">
                <a16:creationId xmlns:a16="http://schemas.microsoft.com/office/drawing/2014/main" id="{E467D917-1615-BA6B-22AB-734CE08131C1}"/>
              </a:ext>
            </a:extLst>
          </p:cNvPr>
          <p:cNvSpPr/>
          <p:nvPr/>
        </p:nvSpPr>
        <p:spPr>
          <a:xfrm>
            <a:off x="16664070" y="3761849"/>
            <a:ext cx="5905500" cy="673100"/>
          </a:xfrm>
          <a:prstGeom prst="roundRect">
            <a:avLst>
              <a:gd name="adj" fmla="val 50000"/>
            </a:avLst>
          </a:prstGeom>
          <a:solidFill>
            <a:srgbClr val="EAFAFE">
              <a:alpha val="63137"/>
            </a:srgbClr>
          </a:solidFill>
          <a:ln/>
        </p:spPr>
        <p:txBody>
          <a:bodyPr/>
          <a:lstStyle/>
          <a:p>
            <a:endParaRPr lang="es-ES"/>
          </a:p>
        </p:txBody>
      </p:sp>
      <p:sp>
        <p:nvSpPr>
          <p:cNvPr id="33" name="Text 26">
            <a:extLst>
              <a:ext uri="{FF2B5EF4-FFF2-40B4-BE49-F238E27FC236}">
                <a16:creationId xmlns:a16="http://schemas.microsoft.com/office/drawing/2014/main" id="{99EA9CFE-2FC2-2442-3F24-580B3FE9B102}"/>
              </a:ext>
            </a:extLst>
          </p:cNvPr>
          <p:cNvSpPr/>
          <p:nvPr/>
        </p:nvSpPr>
        <p:spPr>
          <a:xfrm>
            <a:off x="16664070" y="3761849"/>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4" name="Shape 27">
            <a:extLst>
              <a:ext uri="{FF2B5EF4-FFF2-40B4-BE49-F238E27FC236}">
                <a16:creationId xmlns:a16="http://schemas.microsoft.com/office/drawing/2014/main" id="{6C956AC9-ED77-5EA8-C9E2-A71F1153C1F5}"/>
              </a:ext>
            </a:extLst>
          </p:cNvPr>
          <p:cNvSpPr/>
          <p:nvPr/>
        </p:nvSpPr>
        <p:spPr>
          <a:xfrm flipH="1">
            <a:off x="17846440" y="3864084"/>
            <a:ext cx="12700" cy="467995"/>
          </a:xfrm>
          <a:prstGeom prst="line">
            <a:avLst/>
          </a:prstGeom>
          <a:noFill/>
          <a:ln w="19050">
            <a:solidFill>
              <a:srgbClr val="E1ADFD"/>
            </a:solidFill>
            <a:prstDash val="solid"/>
            <a:headEnd type="none"/>
            <a:tailEnd type="none"/>
          </a:ln>
        </p:spPr>
        <p:txBody>
          <a:bodyPr/>
          <a:lstStyle/>
          <a:p>
            <a:endParaRPr lang="es-ES"/>
          </a:p>
        </p:txBody>
      </p:sp>
      <p:sp>
        <p:nvSpPr>
          <p:cNvPr id="35" name="Text 28">
            <a:extLst>
              <a:ext uri="{FF2B5EF4-FFF2-40B4-BE49-F238E27FC236}">
                <a16:creationId xmlns:a16="http://schemas.microsoft.com/office/drawing/2014/main" id="{2D8AD1DA-3EAB-05FF-2291-FFA61BF0A27B}"/>
              </a:ext>
            </a:extLst>
          </p:cNvPr>
          <p:cNvSpPr/>
          <p:nvPr/>
        </p:nvSpPr>
        <p:spPr>
          <a:xfrm>
            <a:off x="16848220" y="3806934"/>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06</a:t>
            </a:r>
            <a:endParaRPr lang="en-US" sz="1600" dirty="0"/>
          </a:p>
        </p:txBody>
      </p:sp>
      <p:sp>
        <p:nvSpPr>
          <p:cNvPr id="36" name="Text 29">
            <a:extLst>
              <a:ext uri="{FF2B5EF4-FFF2-40B4-BE49-F238E27FC236}">
                <a16:creationId xmlns:a16="http://schemas.microsoft.com/office/drawing/2014/main" id="{A7D04FF1-4BC2-93A4-C4CB-2C53F5D69776}"/>
              </a:ext>
            </a:extLst>
          </p:cNvPr>
          <p:cNvSpPr/>
          <p:nvPr/>
        </p:nvSpPr>
        <p:spPr>
          <a:xfrm>
            <a:off x="17915020" y="3868529"/>
            <a:ext cx="559816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a:solidFill>
                  <a:srgbClr val="404040"/>
                </a:solidFill>
                <a:latin typeface="MiSans" pitchFamily="34" charset="0"/>
                <a:ea typeface="MiSans" pitchFamily="34" charset="-122"/>
                <a:cs typeface="MiSans" pitchFamily="34" charset="-120"/>
              </a:rPr>
              <a:t>Tecnologías</a:t>
            </a:r>
            <a:endParaRPr lang="en-US" sz="1600" dirty="0"/>
          </a:p>
        </p:txBody>
      </p:sp>
      <p:sp>
        <p:nvSpPr>
          <p:cNvPr id="37" name="Shape 25">
            <a:extLst>
              <a:ext uri="{FF2B5EF4-FFF2-40B4-BE49-F238E27FC236}">
                <a16:creationId xmlns:a16="http://schemas.microsoft.com/office/drawing/2014/main" id="{EA1B1267-4B1A-1405-18FC-4EABAA3E5FDB}"/>
              </a:ext>
            </a:extLst>
          </p:cNvPr>
          <p:cNvSpPr/>
          <p:nvPr/>
        </p:nvSpPr>
        <p:spPr>
          <a:xfrm>
            <a:off x="11849464" y="12486714"/>
            <a:ext cx="5905500" cy="673100"/>
          </a:xfrm>
          <a:prstGeom prst="roundRect">
            <a:avLst>
              <a:gd name="adj" fmla="val 50000"/>
            </a:avLst>
          </a:prstGeom>
          <a:solidFill>
            <a:srgbClr val="EAFAFE">
              <a:alpha val="63137"/>
            </a:srgbClr>
          </a:solidFill>
          <a:ln/>
        </p:spPr>
        <p:txBody>
          <a:bodyPr/>
          <a:lstStyle/>
          <a:p>
            <a:endParaRPr lang="es-ES"/>
          </a:p>
        </p:txBody>
      </p:sp>
      <p:sp>
        <p:nvSpPr>
          <p:cNvPr id="38" name="Text 26">
            <a:extLst>
              <a:ext uri="{FF2B5EF4-FFF2-40B4-BE49-F238E27FC236}">
                <a16:creationId xmlns:a16="http://schemas.microsoft.com/office/drawing/2014/main" id="{EC23B054-A106-42B5-5047-7505F68ADDA0}"/>
              </a:ext>
            </a:extLst>
          </p:cNvPr>
          <p:cNvSpPr/>
          <p:nvPr/>
        </p:nvSpPr>
        <p:spPr>
          <a:xfrm>
            <a:off x="11849464" y="12486714"/>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9" name="Shape 27">
            <a:extLst>
              <a:ext uri="{FF2B5EF4-FFF2-40B4-BE49-F238E27FC236}">
                <a16:creationId xmlns:a16="http://schemas.microsoft.com/office/drawing/2014/main" id="{24FC43AC-6FC8-6953-0147-7A1BA856CAC2}"/>
              </a:ext>
            </a:extLst>
          </p:cNvPr>
          <p:cNvSpPr/>
          <p:nvPr/>
        </p:nvSpPr>
        <p:spPr>
          <a:xfrm flipH="1">
            <a:off x="13031834" y="12588949"/>
            <a:ext cx="12700" cy="467995"/>
          </a:xfrm>
          <a:prstGeom prst="line">
            <a:avLst/>
          </a:prstGeom>
          <a:noFill/>
          <a:ln w="19050">
            <a:solidFill>
              <a:srgbClr val="E1ADFD"/>
            </a:solidFill>
            <a:prstDash val="solid"/>
            <a:headEnd type="none"/>
            <a:tailEnd type="none"/>
          </a:ln>
        </p:spPr>
        <p:txBody>
          <a:bodyPr/>
          <a:lstStyle/>
          <a:p>
            <a:endParaRPr lang="es-ES"/>
          </a:p>
        </p:txBody>
      </p:sp>
      <p:sp>
        <p:nvSpPr>
          <p:cNvPr id="40" name="Text 28">
            <a:extLst>
              <a:ext uri="{FF2B5EF4-FFF2-40B4-BE49-F238E27FC236}">
                <a16:creationId xmlns:a16="http://schemas.microsoft.com/office/drawing/2014/main" id="{66E8D2F9-3888-F1AD-A6C7-E59076D954E0}"/>
              </a:ext>
            </a:extLst>
          </p:cNvPr>
          <p:cNvSpPr/>
          <p:nvPr/>
        </p:nvSpPr>
        <p:spPr>
          <a:xfrm>
            <a:off x="12033614" y="12531799"/>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07</a:t>
            </a:r>
            <a:endParaRPr lang="en-US" sz="1600" dirty="0"/>
          </a:p>
        </p:txBody>
      </p:sp>
      <p:sp>
        <p:nvSpPr>
          <p:cNvPr id="41" name="Text 29">
            <a:extLst>
              <a:ext uri="{FF2B5EF4-FFF2-40B4-BE49-F238E27FC236}">
                <a16:creationId xmlns:a16="http://schemas.microsoft.com/office/drawing/2014/main" id="{6296D8F2-E1B4-08F3-D1D2-7BD81455A168}"/>
              </a:ext>
            </a:extLst>
          </p:cNvPr>
          <p:cNvSpPr/>
          <p:nvPr/>
        </p:nvSpPr>
        <p:spPr>
          <a:xfrm>
            <a:off x="13100414" y="12593394"/>
            <a:ext cx="55981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a:solidFill>
                  <a:srgbClr val="404040"/>
                </a:solidFill>
                <a:latin typeface="MiSans" pitchFamily="34" charset="0"/>
                <a:ea typeface="MiSans" pitchFamily="34" charset="-122"/>
                <a:cs typeface="MiSans" pitchFamily="34" charset="-120"/>
              </a:rPr>
              <a:t>I.A DeepSeek</a:t>
            </a:r>
            <a:endParaRPr lang="en-US" sz="1600" dirty="0"/>
          </a:p>
        </p:txBody>
      </p:sp>
      <p:sp>
        <p:nvSpPr>
          <p:cNvPr id="42" name="Shape 25">
            <a:extLst>
              <a:ext uri="{FF2B5EF4-FFF2-40B4-BE49-F238E27FC236}">
                <a16:creationId xmlns:a16="http://schemas.microsoft.com/office/drawing/2014/main" id="{7E14ACAE-0477-ECA7-1C39-07521AA5467F}"/>
              </a:ext>
            </a:extLst>
          </p:cNvPr>
          <p:cNvSpPr/>
          <p:nvPr/>
        </p:nvSpPr>
        <p:spPr>
          <a:xfrm>
            <a:off x="-8090208" y="3329260"/>
            <a:ext cx="5905500" cy="673100"/>
          </a:xfrm>
          <a:prstGeom prst="roundRect">
            <a:avLst>
              <a:gd name="adj" fmla="val 50000"/>
            </a:avLst>
          </a:prstGeom>
          <a:solidFill>
            <a:srgbClr val="EAFAFE">
              <a:alpha val="63137"/>
            </a:srgbClr>
          </a:solidFill>
          <a:ln/>
        </p:spPr>
        <p:txBody>
          <a:bodyPr/>
          <a:lstStyle/>
          <a:p>
            <a:endParaRPr lang="es-ES"/>
          </a:p>
        </p:txBody>
      </p:sp>
      <p:sp>
        <p:nvSpPr>
          <p:cNvPr id="43" name="Text 26">
            <a:extLst>
              <a:ext uri="{FF2B5EF4-FFF2-40B4-BE49-F238E27FC236}">
                <a16:creationId xmlns:a16="http://schemas.microsoft.com/office/drawing/2014/main" id="{EBA63877-E375-7144-C1E0-7430254B9875}"/>
              </a:ext>
            </a:extLst>
          </p:cNvPr>
          <p:cNvSpPr/>
          <p:nvPr/>
        </p:nvSpPr>
        <p:spPr>
          <a:xfrm>
            <a:off x="-8090208" y="3329260"/>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4" name="Shape 27">
            <a:extLst>
              <a:ext uri="{FF2B5EF4-FFF2-40B4-BE49-F238E27FC236}">
                <a16:creationId xmlns:a16="http://schemas.microsoft.com/office/drawing/2014/main" id="{0B7BE8DF-100F-54DF-5DBC-C15274CE4F9C}"/>
              </a:ext>
            </a:extLst>
          </p:cNvPr>
          <p:cNvSpPr/>
          <p:nvPr/>
        </p:nvSpPr>
        <p:spPr>
          <a:xfrm flipH="1">
            <a:off x="-6907838" y="3431495"/>
            <a:ext cx="12700" cy="467995"/>
          </a:xfrm>
          <a:prstGeom prst="line">
            <a:avLst/>
          </a:prstGeom>
          <a:noFill/>
          <a:ln w="19050">
            <a:solidFill>
              <a:srgbClr val="E1ADFD"/>
            </a:solidFill>
            <a:prstDash val="solid"/>
            <a:headEnd type="none"/>
            <a:tailEnd type="none"/>
          </a:ln>
        </p:spPr>
        <p:txBody>
          <a:bodyPr/>
          <a:lstStyle/>
          <a:p>
            <a:endParaRPr lang="es-ES"/>
          </a:p>
        </p:txBody>
      </p:sp>
      <p:sp>
        <p:nvSpPr>
          <p:cNvPr id="45" name="Text 28">
            <a:extLst>
              <a:ext uri="{FF2B5EF4-FFF2-40B4-BE49-F238E27FC236}">
                <a16:creationId xmlns:a16="http://schemas.microsoft.com/office/drawing/2014/main" id="{8842C1DE-79B3-39F3-F2AD-037BE46AB291}"/>
              </a:ext>
            </a:extLst>
          </p:cNvPr>
          <p:cNvSpPr/>
          <p:nvPr/>
        </p:nvSpPr>
        <p:spPr>
          <a:xfrm>
            <a:off x="-7906058" y="3374345"/>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08</a:t>
            </a:r>
            <a:endParaRPr lang="en-US" sz="1600" dirty="0"/>
          </a:p>
        </p:txBody>
      </p:sp>
      <p:sp>
        <p:nvSpPr>
          <p:cNvPr id="46" name="Text 29">
            <a:extLst>
              <a:ext uri="{FF2B5EF4-FFF2-40B4-BE49-F238E27FC236}">
                <a16:creationId xmlns:a16="http://schemas.microsoft.com/office/drawing/2014/main" id="{A42C367A-E7CC-D3D8-860D-46C565B9323C}"/>
              </a:ext>
            </a:extLst>
          </p:cNvPr>
          <p:cNvSpPr/>
          <p:nvPr/>
        </p:nvSpPr>
        <p:spPr>
          <a:xfrm>
            <a:off x="-6839258" y="3435940"/>
            <a:ext cx="55981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a:solidFill>
                  <a:srgbClr val="404040"/>
                </a:solidFill>
                <a:latin typeface="MiSans" pitchFamily="34" charset="0"/>
                <a:ea typeface="MiSans" pitchFamily="34" charset="-122"/>
                <a:cs typeface="MiSans" pitchFamily="34" charset="-120"/>
              </a:rPr>
              <a:t>Impacto</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iLevel thresh="75000"/>
          </a:blip>
          <a:srcRect l="26" r="26"/>
          <a:stretch/>
        </p:blipFill>
        <p:spPr>
          <a:xfrm>
            <a:off x="0" y="0"/>
            <a:ext cx="12192000" cy="685800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Arquitectura Técnica del Sistema</a:t>
            </a:r>
            <a:endParaRPr lang="en-US" sz="1600" dirty="0"/>
          </a:p>
        </p:txBody>
      </p:sp>
      <p:sp>
        <p:nvSpPr>
          <p:cNvPr id="4" name="Shape 1"/>
          <p:cNvSpPr/>
          <p:nvPr/>
        </p:nvSpPr>
        <p:spPr>
          <a:xfrm>
            <a:off x="601980" y="1818005"/>
            <a:ext cx="2606040" cy="4044315"/>
          </a:xfrm>
          <a:prstGeom prst="roundRect">
            <a:avLst/>
          </a:prstGeom>
          <a:solidFill>
            <a:srgbClr val="E6E6FD"/>
          </a:solidFill>
          <a:ln/>
        </p:spPr>
        <p:txBody>
          <a:bodyPr/>
          <a:lstStyle/>
          <a:p>
            <a:endParaRPr lang="es-ES"/>
          </a:p>
        </p:txBody>
      </p:sp>
      <p:sp>
        <p:nvSpPr>
          <p:cNvPr id="5" name="Text 2"/>
          <p:cNvSpPr/>
          <p:nvPr/>
        </p:nvSpPr>
        <p:spPr>
          <a:xfrm>
            <a:off x="601980" y="1818005"/>
            <a:ext cx="2606040" cy="40443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3"/>
          <p:cNvSpPr/>
          <p:nvPr/>
        </p:nvSpPr>
        <p:spPr>
          <a:xfrm>
            <a:off x="823595" y="2185035"/>
            <a:ext cx="2138680"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Interfaz Web</a:t>
            </a:r>
            <a:endParaRPr lang="en-US" sz="1600" dirty="0"/>
          </a:p>
        </p:txBody>
      </p:sp>
      <p:sp>
        <p:nvSpPr>
          <p:cNvPr id="7" name="Text 4"/>
          <p:cNvSpPr/>
          <p:nvPr/>
        </p:nvSpPr>
        <p:spPr>
          <a:xfrm>
            <a:off x="804545" y="2841625"/>
            <a:ext cx="2176145" cy="2587427"/>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La interfaz web de ChefCalc está diseñada para ser intuitiva y fácil de usar. Con HTML, CSS3 y JS, se garantiza una experiencia de usuario fluida y responsive en todos los dispositivos.</a:t>
            </a:r>
            <a:endParaRPr lang="en-US" sz="1600" dirty="0"/>
          </a:p>
        </p:txBody>
      </p:sp>
      <p:sp>
        <p:nvSpPr>
          <p:cNvPr id="8" name="Shape 5"/>
          <p:cNvSpPr/>
          <p:nvPr/>
        </p:nvSpPr>
        <p:spPr>
          <a:xfrm>
            <a:off x="3373755" y="1818005"/>
            <a:ext cx="2606040" cy="4044315"/>
          </a:xfrm>
          <a:prstGeom prst="roundRect">
            <a:avLst/>
          </a:prstGeom>
          <a:solidFill>
            <a:srgbClr val="FFFFFF"/>
          </a:solidFill>
          <a:ln w="25400">
            <a:solidFill>
              <a:srgbClr val="E6E6FD"/>
            </a:solidFill>
            <a:prstDash val="solid"/>
          </a:ln>
        </p:spPr>
        <p:txBody>
          <a:bodyPr/>
          <a:lstStyle/>
          <a:p>
            <a:endParaRPr lang="es-ES"/>
          </a:p>
        </p:txBody>
      </p:sp>
      <p:sp>
        <p:nvSpPr>
          <p:cNvPr id="9" name="Text 6"/>
          <p:cNvSpPr/>
          <p:nvPr/>
        </p:nvSpPr>
        <p:spPr>
          <a:xfrm>
            <a:off x="3373755" y="1818005"/>
            <a:ext cx="2606040" cy="40443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Text 7"/>
          <p:cNvSpPr/>
          <p:nvPr/>
        </p:nvSpPr>
        <p:spPr>
          <a:xfrm>
            <a:off x="3595370" y="2185035"/>
            <a:ext cx="2138680"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API Flask</a:t>
            </a:r>
            <a:endParaRPr lang="en-US" sz="1600" dirty="0"/>
          </a:p>
        </p:txBody>
      </p:sp>
      <p:sp>
        <p:nvSpPr>
          <p:cNvPr id="11" name="Text 8"/>
          <p:cNvSpPr/>
          <p:nvPr/>
        </p:nvSpPr>
        <p:spPr>
          <a:xfrm>
            <a:off x="3576320" y="2841625"/>
            <a:ext cx="2176145" cy="2587427"/>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La API Flask es el corazón del sistema, proporcionando una conexión eficiente entre la interfaz web y la base de datos. Esta API REST es ligera y escalable, lo que asegura un rendimiento óptimo.</a:t>
            </a:r>
            <a:endParaRPr lang="en-US" sz="1600" dirty="0"/>
          </a:p>
        </p:txBody>
      </p:sp>
      <p:sp>
        <p:nvSpPr>
          <p:cNvPr id="12" name="Shape 9"/>
          <p:cNvSpPr/>
          <p:nvPr/>
        </p:nvSpPr>
        <p:spPr>
          <a:xfrm>
            <a:off x="6145530" y="1818005"/>
            <a:ext cx="2606040" cy="4044315"/>
          </a:xfrm>
          <a:prstGeom prst="roundRect">
            <a:avLst/>
          </a:prstGeom>
          <a:solidFill>
            <a:srgbClr val="E6E6FD"/>
          </a:solidFill>
          <a:ln/>
        </p:spPr>
        <p:txBody>
          <a:bodyPr/>
          <a:lstStyle/>
          <a:p>
            <a:endParaRPr lang="es-ES"/>
          </a:p>
        </p:txBody>
      </p:sp>
      <p:sp>
        <p:nvSpPr>
          <p:cNvPr id="13" name="Text 10"/>
          <p:cNvSpPr/>
          <p:nvPr/>
        </p:nvSpPr>
        <p:spPr>
          <a:xfrm>
            <a:off x="6145530" y="1818005"/>
            <a:ext cx="2606040" cy="40443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11"/>
          <p:cNvSpPr/>
          <p:nvPr/>
        </p:nvSpPr>
        <p:spPr>
          <a:xfrm>
            <a:off x="6367145" y="2185035"/>
            <a:ext cx="2138680" cy="5810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Base de </a:t>
            </a:r>
            <a:r>
              <a:rPr lang="en-US" sz="1800" b="1" dirty="0" err="1">
                <a:solidFill>
                  <a:srgbClr val="000000"/>
                </a:solidFill>
                <a:latin typeface="MiSans" pitchFamily="34" charset="0"/>
                <a:ea typeface="MiSans" pitchFamily="34" charset="-122"/>
                <a:cs typeface="MiSans" pitchFamily="34" charset="-120"/>
              </a:rPr>
              <a:t>datos</a:t>
            </a:r>
            <a:r>
              <a:rPr lang="en-US" sz="1800" b="1" dirty="0">
                <a:solidFill>
                  <a:srgbClr val="000000"/>
                </a:solidFill>
                <a:latin typeface="MiSans" pitchFamily="34" charset="0"/>
                <a:ea typeface="MiSans" pitchFamily="34" charset="-122"/>
                <a:cs typeface="MiSans" pitchFamily="34" charset="-120"/>
              </a:rPr>
              <a:t> PostgreSQL</a:t>
            </a:r>
            <a:endParaRPr lang="en-US" sz="1600" dirty="0"/>
          </a:p>
        </p:txBody>
      </p:sp>
      <p:sp>
        <p:nvSpPr>
          <p:cNvPr id="15" name="Text 12"/>
          <p:cNvSpPr/>
          <p:nvPr/>
        </p:nvSpPr>
        <p:spPr>
          <a:xfrm>
            <a:off x="6348095" y="2841625"/>
            <a:ext cx="2176145" cy="2587427"/>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PostgreSQL es la base de datos empresarial utilizada por ChefCalc. Ofrece robustez, seguridad y capacidad de manejar grandes volúmenes de datos, lo que es esencial para cocinas institucionales.</a:t>
            </a:r>
            <a:endParaRPr lang="en-US" sz="1600" dirty="0"/>
          </a:p>
        </p:txBody>
      </p:sp>
      <p:sp>
        <p:nvSpPr>
          <p:cNvPr id="16" name="Shape 13"/>
          <p:cNvSpPr/>
          <p:nvPr/>
        </p:nvSpPr>
        <p:spPr>
          <a:xfrm>
            <a:off x="8917305" y="1818005"/>
            <a:ext cx="2606040" cy="4044315"/>
          </a:xfrm>
          <a:prstGeom prst="roundRect">
            <a:avLst/>
          </a:prstGeom>
          <a:solidFill>
            <a:srgbClr val="FFFFFF"/>
          </a:solidFill>
          <a:ln w="25400">
            <a:solidFill>
              <a:srgbClr val="E6E6FD"/>
            </a:solidFill>
            <a:prstDash val="solid"/>
          </a:ln>
        </p:spPr>
        <p:txBody>
          <a:bodyPr/>
          <a:lstStyle/>
          <a:p>
            <a:endParaRPr lang="es-ES"/>
          </a:p>
        </p:txBody>
      </p:sp>
      <p:sp>
        <p:nvSpPr>
          <p:cNvPr id="17" name="Text 14"/>
          <p:cNvSpPr/>
          <p:nvPr/>
        </p:nvSpPr>
        <p:spPr>
          <a:xfrm>
            <a:off x="8917305" y="1818005"/>
            <a:ext cx="2606040" cy="40443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Text 15"/>
          <p:cNvSpPr/>
          <p:nvPr/>
        </p:nvSpPr>
        <p:spPr>
          <a:xfrm>
            <a:off x="9138920" y="2185035"/>
            <a:ext cx="2138680" cy="5810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Integración con DeepSeek AI</a:t>
            </a:r>
            <a:endParaRPr lang="en-US" sz="1600" dirty="0"/>
          </a:p>
        </p:txBody>
      </p:sp>
      <p:sp>
        <p:nvSpPr>
          <p:cNvPr id="19" name="Text 16"/>
          <p:cNvSpPr/>
          <p:nvPr/>
        </p:nvSpPr>
        <p:spPr>
          <a:xfrm>
            <a:off x="9119870" y="2718932"/>
            <a:ext cx="2176145" cy="3162300"/>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ChefCalc se integra con DeepSeek AI para la generación de recetas inteligentes. Esta integración permite la creación de recetas con cantidades exactas y formatos estandarizados, mejorando la precisión y la eficiencia.</a:t>
            </a:r>
            <a:endParaRPr lang="en-US" sz="1600" dirty="0"/>
          </a:p>
        </p:txBody>
      </p:sp>
      <p:pic>
        <p:nvPicPr>
          <p:cNvPr id="20" name="Picture 10" descr="Cómo integramos los lenguajes HTML, CSS, y JavaScript?">
            <a:extLst>
              <a:ext uri="{FF2B5EF4-FFF2-40B4-BE49-F238E27FC236}">
                <a16:creationId xmlns:a16="http://schemas.microsoft.com/office/drawing/2014/main" id="{8C091992-709A-2A15-2A78-563F0B312D7F}"/>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601980" y="5339954"/>
            <a:ext cx="2606040" cy="132794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Mi Primer Programa Flask | Manual Web">
            <a:extLst>
              <a:ext uri="{FF2B5EF4-FFF2-40B4-BE49-F238E27FC236}">
                <a16:creationId xmlns:a16="http://schemas.microsoft.com/office/drawing/2014/main" id="{E5C2DE7F-F06C-F818-92D9-62C16CA977FE}"/>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3738439" y="3004222"/>
            <a:ext cx="1941001" cy="1941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Catálogo - Confluence">
            <a:extLst>
              <a:ext uri="{FF2B5EF4-FFF2-40B4-BE49-F238E27FC236}">
                <a16:creationId xmlns:a16="http://schemas.microsoft.com/office/drawing/2014/main" id="{F22A4489-DE91-538F-CFCF-AC2BAE7A427A}"/>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6419091" y="3043948"/>
            <a:ext cx="2212893" cy="2460669"/>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n 22" descr="Logotipo, nombre de la empresa&#10;&#10;El contenido generado por IA puede ser incorrecto.">
            <a:extLst>
              <a:ext uri="{FF2B5EF4-FFF2-40B4-BE49-F238E27FC236}">
                <a16:creationId xmlns:a16="http://schemas.microsoft.com/office/drawing/2014/main" id="{20329352-B768-0AA9-D4AD-CD59ED87DFAB}"/>
              </a:ext>
            </a:extLst>
          </p:cNvPr>
          <p:cNvPicPr>
            <a:picLocks noChangeAspect="1"/>
          </p:cNvPicPr>
          <p:nvPr/>
        </p:nvPicPr>
        <p:blipFill>
          <a:blip r:embed="rId7">
            <a:alphaModFix amt="35000"/>
            <a:extLst>
              <a:ext uri="{BEBA8EAE-BF5A-486C-A8C5-ECC9F3942E4B}">
                <a14:imgProps xmlns:a14="http://schemas.microsoft.com/office/drawing/2010/main">
                  <a14:imgLayer r:embed="rId8">
                    <a14:imgEffect>
                      <a14:backgroundRemoval t="10000" b="90000" l="10000" r="90000">
                        <a14:foregroundMark x1="30846" y1="71279" x2="69154" y2="74535"/>
                        <a14:foregroundMark x1="69154" y1="74535" x2="69231" y2="73605"/>
                      </a14:backgroundRemoval>
                    </a14:imgEffect>
                  </a14:imgLayer>
                </a14:imgProps>
              </a:ext>
            </a:extLst>
          </a:blip>
          <a:stretch>
            <a:fillRect/>
          </a:stretch>
        </p:blipFill>
        <p:spPr>
          <a:xfrm>
            <a:off x="8038950" y="2660815"/>
            <a:ext cx="4660069" cy="30828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A38FC5-69CB-190F-C10A-A3A0A7D04EF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DDF8A50-E320-8472-B258-F276DA456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1" descr="https://kimi-img.moonshot.cn/pub/slides/slides_tmpl/image/25-08-27-20:07:40-d2nfa318bjvh7rlj0gfg.jpg">
            <a:extLst>
              <a:ext uri="{FF2B5EF4-FFF2-40B4-BE49-F238E27FC236}">
                <a16:creationId xmlns:a16="http://schemas.microsoft.com/office/drawing/2014/main" id="{EB0178A6-2F6D-058D-CF69-A7BF3896DAFE}"/>
              </a:ext>
            </a:extLst>
          </p:cNvPr>
          <p:cNvPicPr>
            <a:picLocks noChangeAspect="1"/>
          </p:cNvPicPr>
          <p:nvPr/>
        </p:nvPicPr>
        <p:blipFill>
          <a:blip r:embed="rId3">
            <a:alphaModFix/>
          </a:blip>
          <a:srcRect t="4894" b="9150"/>
          <a:stretch>
            <a:fillRect/>
          </a:stretch>
        </p:blipFill>
        <p:spPr>
          <a:xfrm>
            <a:off x="4547937" y="-5"/>
            <a:ext cx="7644062" cy="3681406"/>
          </a:xfrm>
          <a:prstGeom prst="rect">
            <a:avLst/>
          </a:prstGeom>
        </p:spPr>
      </p:pic>
      <p:pic>
        <p:nvPicPr>
          <p:cNvPr id="2" name="Image 0" descr="https://kimi-img.moonshot.cn/pub/slides/slides_tmpl/image/25-08-27-20:07:37-d2nfa298bjvh7rlj0gcg.png">
            <a:extLst>
              <a:ext uri="{FF2B5EF4-FFF2-40B4-BE49-F238E27FC236}">
                <a16:creationId xmlns:a16="http://schemas.microsoft.com/office/drawing/2014/main" id="{F1FE0158-338C-DC28-90CB-5D31CA08FB16}"/>
              </a:ext>
            </a:extLst>
          </p:cNvPr>
          <p:cNvPicPr>
            <a:picLocks noChangeAspect="1"/>
          </p:cNvPicPr>
          <p:nvPr/>
        </p:nvPicPr>
        <p:blipFill>
          <a:blip r:embed="rId4"/>
          <a:srcRect t="26124" r="-7" b="-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F7CD0B24-9473-5D0E-EFB6-88B5AD608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a:extLst>
              <a:ext uri="{FF2B5EF4-FFF2-40B4-BE49-F238E27FC236}">
                <a16:creationId xmlns:a16="http://schemas.microsoft.com/office/drawing/2014/main" id="{241A44B3-5D1B-E6CB-2158-D60E6C6AF7B8}"/>
              </a:ext>
            </a:extLst>
          </p:cNvPr>
          <p:cNvSpPr/>
          <p:nvPr/>
        </p:nvSpPr>
        <p:spPr>
          <a:xfrm>
            <a:off x="-4111" y="2733869"/>
            <a:ext cx="4552047" cy="773825"/>
          </a:xfrm>
          <a:prstGeom prst="rect">
            <a:avLst/>
          </a:prstGeom>
        </p:spPr>
        <p:txBody>
          <a:bodyPr vert="horz" lIns="91440" tIns="45720" rIns="91440" bIns="45720" rtlCol="0" anchor="b">
            <a:normAutofit lnSpcReduction="10000"/>
          </a:bodyPr>
          <a:lstStyle/>
          <a:p>
            <a:pPr marL="0" indent="0" algn="ctr">
              <a:lnSpc>
                <a:spcPct val="90000"/>
              </a:lnSpc>
              <a:spcBef>
                <a:spcPct val="0"/>
              </a:spcBef>
              <a:spcAft>
                <a:spcPts val="600"/>
              </a:spcAft>
            </a:pPr>
            <a:r>
              <a:rPr lang="en-US" sz="5000" b="1" kern="1200" dirty="0" err="1">
                <a:solidFill>
                  <a:schemeClr val="bg1"/>
                </a:solidFill>
                <a:latin typeface="+mj-lt"/>
                <a:ea typeface="+mj-ea"/>
                <a:cs typeface="+mj-cs"/>
              </a:rPr>
              <a:t>Funcionalidades</a:t>
            </a:r>
            <a:endParaRPr lang="en-US" sz="5000" kern="1200" dirty="0">
              <a:solidFill>
                <a:schemeClr val="bg1"/>
              </a:solidFill>
              <a:latin typeface="+mj-lt"/>
              <a:ea typeface="+mj-ea"/>
              <a:cs typeface="+mj-cs"/>
            </a:endParaRPr>
          </a:p>
        </p:txBody>
      </p:sp>
      <p:sp>
        <p:nvSpPr>
          <p:cNvPr id="4" name="Text 0">
            <a:extLst>
              <a:ext uri="{FF2B5EF4-FFF2-40B4-BE49-F238E27FC236}">
                <a16:creationId xmlns:a16="http://schemas.microsoft.com/office/drawing/2014/main" id="{F60F4E8A-6C59-D2AB-69DF-98EEBBC7A2A1}"/>
              </a:ext>
            </a:extLst>
          </p:cNvPr>
          <p:cNvSpPr/>
          <p:nvPr/>
        </p:nvSpPr>
        <p:spPr>
          <a:xfrm>
            <a:off x="1376734" y="1053559"/>
            <a:ext cx="1794469" cy="1269763"/>
          </a:xfrm>
          <a:prstGeom prst="rect">
            <a:avLst/>
          </a:prstGeom>
        </p:spPr>
        <p:txBody>
          <a:bodyPr vert="horz" lIns="91440" tIns="45720" rIns="91440" bIns="45720" rtlCol="0">
            <a:noAutofit/>
          </a:bodyPr>
          <a:lstStyle/>
          <a:p>
            <a:pPr algn="ctr">
              <a:lnSpc>
                <a:spcPct val="90000"/>
              </a:lnSpc>
              <a:spcBef>
                <a:spcPts val="1000"/>
              </a:spcBef>
            </a:pPr>
            <a:r>
              <a:rPr lang="en-US" sz="10000" b="1" dirty="0">
                <a:solidFill>
                  <a:schemeClr val="bg1"/>
                </a:solidFill>
              </a:rPr>
              <a:t>05</a:t>
            </a:r>
            <a:endParaRPr lang="en-US" sz="10000" kern="1200" dirty="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77E54C5C-67D2-FD00-0166-533038030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Shape 1">
            <a:extLst>
              <a:ext uri="{FF2B5EF4-FFF2-40B4-BE49-F238E27FC236}">
                <a16:creationId xmlns:a16="http://schemas.microsoft.com/office/drawing/2014/main" id="{CD157CCF-9679-99FE-CB1C-3581228CAA2C}"/>
              </a:ext>
            </a:extLst>
          </p:cNvPr>
          <p:cNvSpPr/>
          <p:nvPr/>
        </p:nvSpPr>
        <p:spPr>
          <a:xfrm rot="21000000">
            <a:off x="-5018747" y="3321843"/>
            <a:ext cx="2458085" cy="3895725"/>
          </a:xfrm>
          <a:prstGeom prst="roundRect">
            <a:avLst/>
          </a:prstGeom>
          <a:solidFill>
            <a:srgbClr val="E6E6FD"/>
          </a:solidFill>
          <a:ln/>
        </p:spPr>
        <p:txBody>
          <a:bodyPr/>
          <a:lstStyle/>
          <a:p>
            <a:endParaRPr lang="es-ES"/>
          </a:p>
        </p:txBody>
      </p:sp>
      <p:sp>
        <p:nvSpPr>
          <p:cNvPr id="7" name="Text 2">
            <a:extLst>
              <a:ext uri="{FF2B5EF4-FFF2-40B4-BE49-F238E27FC236}">
                <a16:creationId xmlns:a16="http://schemas.microsoft.com/office/drawing/2014/main" id="{2513EBB0-D3A8-55BE-DDC4-29FDE5ECE965}"/>
              </a:ext>
            </a:extLst>
          </p:cNvPr>
          <p:cNvSpPr/>
          <p:nvPr/>
        </p:nvSpPr>
        <p:spPr>
          <a:xfrm rot="21000000">
            <a:off x="-4032367" y="1520186"/>
            <a:ext cx="2458085" cy="38957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3">
            <a:extLst>
              <a:ext uri="{FF2B5EF4-FFF2-40B4-BE49-F238E27FC236}">
                <a16:creationId xmlns:a16="http://schemas.microsoft.com/office/drawing/2014/main" id="{E5EC0ECE-300D-0549-6759-0E2DB92D8544}"/>
              </a:ext>
            </a:extLst>
          </p:cNvPr>
          <p:cNvSpPr/>
          <p:nvPr/>
        </p:nvSpPr>
        <p:spPr>
          <a:xfrm>
            <a:off x="-3909812" y="1734181"/>
            <a:ext cx="2672080" cy="3894455"/>
          </a:xfrm>
          <a:prstGeom prst="roundRect">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txBody>
          <a:bodyPr/>
          <a:lstStyle/>
          <a:p>
            <a:endParaRPr lang="es-ES"/>
          </a:p>
        </p:txBody>
      </p:sp>
      <p:sp>
        <p:nvSpPr>
          <p:cNvPr id="9" name="Text 4">
            <a:extLst>
              <a:ext uri="{FF2B5EF4-FFF2-40B4-BE49-F238E27FC236}">
                <a16:creationId xmlns:a16="http://schemas.microsoft.com/office/drawing/2014/main" id="{C470B28E-7B1F-517D-F7D8-EBD60584173B}"/>
              </a:ext>
            </a:extLst>
          </p:cNvPr>
          <p:cNvSpPr/>
          <p:nvPr/>
        </p:nvSpPr>
        <p:spPr>
          <a:xfrm>
            <a:off x="-3909812" y="1734181"/>
            <a:ext cx="2672080" cy="38944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5">
            <a:extLst>
              <a:ext uri="{FF2B5EF4-FFF2-40B4-BE49-F238E27FC236}">
                <a16:creationId xmlns:a16="http://schemas.microsoft.com/office/drawing/2014/main" id="{45413B35-A46D-9EB3-4A28-EF6CB070FECF}"/>
              </a:ext>
            </a:extLst>
          </p:cNvPr>
          <p:cNvSpPr/>
          <p:nvPr/>
        </p:nvSpPr>
        <p:spPr>
          <a:xfrm>
            <a:off x="4273550" y="-2983392"/>
            <a:ext cx="7435850" cy="2242185"/>
          </a:xfrm>
          <a:prstGeom prst="roundRect">
            <a:avLst/>
          </a:prstGeom>
          <a:solidFill>
            <a:srgbClr val="FFFFFF"/>
          </a:solidFill>
          <a:ln w="19050">
            <a:gradFill flip="none" rotWithShape="1">
              <a:gsLst>
                <a:gs pos="0">
                  <a:srgbClr val="F9EEFF"/>
                </a:gs>
                <a:gs pos="100000">
                  <a:srgbClr val="E1ADFD"/>
                </a:gs>
              </a:gsLst>
              <a:lin ang="2700000" scaled="1"/>
            </a:gradFill>
            <a:prstDash val="solid"/>
          </a:ln>
        </p:spPr>
        <p:txBody>
          <a:bodyPr/>
          <a:lstStyle/>
          <a:p>
            <a:endParaRPr lang="es-ES"/>
          </a:p>
        </p:txBody>
      </p:sp>
      <p:sp>
        <p:nvSpPr>
          <p:cNvPr id="13" name="Text 6">
            <a:extLst>
              <a:ext uri="{FF2B5EF4-FFF2-40B4-BE49-F238E27FC236}">
                <a16:creationId xmlns:a16="http://schemas.microsoft.com/office/drawing/2014/main" id="{B6A52752-301C-DAB9-71BA-C5DA8113BED1}"/>
              </a:ext>
            </a:extLst>
          </p:cNvPr>
          <p:cNvSpPr/>
          <p:nvPr/>
        </p:nvSpPr>
        <p:spPr>
          <a:xfrm>
            <a:off x="4273550" y="-2983392"/>
            <a:ext cx="7435850" cy="2242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7">
            <a:extLst>
              <a:ext uri="{FF2B5EF4-FFF2-40B4-BE49-F238E27FC236}">
                <a16:creationId xmlns:a16="http://schemas.microsoft.com/office/drawing/2014/main" id="{D3E282CD-885A-3428-E70B-EC4F620C8B27}"/>
              </a:ext>
            </a:extLst>
          </p:cNvPr>
          <p:cNvSpPr/>
          <p:nvPr/>
        </p:nvSpPr>
        <p:spPr>
          <a:xfrm>
            <a:off x="6096000" y="-2731932"/>
            <a:ext cx="5423535"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Análisis de costos</a:t>
            </a:r>
            <a:endParaRPr lang="en-US" sz="1600" dirty="0"/>
          </a:p>
        </p:txBody>
      </p:sp>
      <p:sp>
        <p:nvSpPr>
          <p:cNvPr id="16" name="Text 8">
            <a:extLst>
              <a:ext uri="{FF2B5EF4-FFF2-40B4-BE49-F238E27FC236}">
                <a16:creationId xmlns:a16="http://schemas.microsoft.com/office/drawing/2014/main" id="{934F577C-E6C6-6993-1096-3480FC45F7B2}"/>
              </a:ext>
            </a:extLst>
          </p:cNvPr>
          <p:cNvSpPr/>
          <p:nvPr/>
        </p:nvSpPr>
        <p:spPr>
          <a:xfrm>
            <a:off x="6096000" y="-2286797"/>
            <a:ext cx="5423535" cy="1435735"/>
          </a:xfrm>
          <a:prstGeom prst="rect">
            <a:avLst/>
          </a:prstGeom>
          <a:noFill/>
          <a:ln/>
        </p:spPr>
        <p:txBody>
          <a:bodyPr wrap="square" lIns="91440" tIns="45720" rIns="91440" bIns="45720" rtlCol="0" anchor="t"/>
          <a:lstStyle/>
          <a:p>
            <a:pPr marL="0" indent="0" algn="l">
              <a:lnSpc>
                <a:spcPct val="120000"/>
              </a:lnSpc>
              <a:buNone/>
            </a:pPr>
            <a:r>
              <a:rPr lang="en-US" sz="1400" dirty="0">
                <a:solidFill>
                  <a:srgbClr val="000000"/>
                </a:solidFill>
                <a:latin typeface="MiSans" pitchFamily="34" charset="0"/>
                <a:ea typeface="MiSans" pitchFamily="34" charset="-122"/>
                <a:cs typeface="MiSans" pitchFamily="34" charset="-120"/>
              </a:rPr>
              <a:t>El sistema ofrece un análisis inteligente de costos con precios de ingredientes actualizados en tiempo real. Esto permite proyectar ahorros significativos y optimizar el presupuesto de la cocina.</a:t>
            </a:r>
            <a:endParaRPr lang="en-US" sz="1600" dirty="0"/>
          </a:p>
        </p:txBody>
      </p:sp>
      <p:sp>
        <p:nvSpPr>
          <p:cNvPr id="17" name="Shape 9">
            <a:extLst>
              <a:ext uri="{FF2B5EF4-FFF2-40B4-BE49-F238E27FC236}">
                <a16:creationId xmlns:a16="http://schemas.microsoft.com/office/drawing/2014/main" id="{558B7D60-76B4-A0F6-9025-08B9F0F4B3B4}"/>
              </a:ext>
            </a:extLst>
          </p:cNvPr>
          <p:cNvSpPr/>
          <p:nvPr/>
        </p:nvSpPr>
        <p:spPr>
          <a:xfrm>
            <a:off x="4511675" y="-2457612"/>
            <a:ext cx="1325880" cy="1325880"/>
          </a:xfrm>
          <a:prstGeom prst="roundRect">
            <a:avLst/>
          </a:prstGeom>
          <a:solidFill>
            <a:srgbClr val="E1ADFD"/>
          </a:solidFill>
          <a:ln/>
        </p:spPr>
        <p:txBody>
          <a:bodyPr/>
          <a:lstStyle/>
          <a:p>
            <a:endParaRPr lang="es-ES"/>
          </a:p>
        </p:txBody>
      </p:sp>
      <p:sp>
        <p:nvSpPr>
          <p:cNvPr id="18" name="Text 10">
            <a:extLst>
              <a:ext uri="{FF2B5EF4-FFF2-40B4-BE49-F238E27FC236}">
                <a16:creationId xmlns:a16="http://schemas.microsoft.com/office/drawing/2014/main" id="{5B872001-3755-23E3-B17E-7CD06B9303AD}"/>
              </a:ext>
            </a:extLst>
          </p:cNvPr>
          <p:cNvSpPr/>
          <p:nvPr/>
        </p:nvSpPr>
        <p:spPr>
          <a:xfrm>
            <a:off x="4511675" y="-2457612"/>
            <a:ext cx="1325880" cy="13258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Text 11">
            <a:extLst>
              <a:ext uri="{FF2B5EF4-FFF2-40B4-BE49-F238E27FC236}">
                <a16:creationId xmlns:a16="http://schemas.microsoft.com/office/drawing/2014/main" id="{03F1B197-E71D-04B4-241D-1BC56AAF6883}"/>
              </a:ext>
            </a:extLst>
          </p:cNvPr>
          <p:cNvSpPr/>
          <p:nvPr/>
        </p:nvSpPr>
        <p:spPr>
          <a:xfrm>
            <a:off x="4688205" y="-2183292"/>
            <a:ext cx="972185" cy="681831"/>
          </a:xfrm>
          <a:prstGeom prst="rect">
            <a:avLst/>
          </a:prstGeom>
          <a:noFill/>
          <a:ln/>
        </p:spPr>
        <p:txBody>
          <a:bodyPr wrap="square" lIns="91440" tIns="45720" rIns="91440" bIns="45720" rtlCol="0" anchor="t">
            <a:spAutoFit/>
          </a:bodyPr>
          <a:lstStyle/>
          <a:p>
            <a:pPr marL="0" indent="0" algn="ctr">
              <a:lnSpc>
                <a:spcPct val="100000"/>
              </a:lnSpc>
              <a:buNone/>
            </a:pPr>
            <a:r>
              <a:rPr lang="en-US" sz="4400" b="1" dirty="0">
                <a:solidFill>
                  <a:srgbClr val="FFFFFF"/>
                </a:solidFill>
                <a:latin typeface="MiSans" pitchFamily="34" charset="0"/>
                <a:ea typeface="MiSans" pitchFamily="34" charset="-122"/>
                <a:cs typeface="MiSans" pitchFamily="34" charset="-120"/>
              </a:rPr>
              <a:t>01</a:t>
            </a:r>
            <a:endParaRPr lang="en-US" sz="1600" dirty="0"/>
          </a:p>
        </p:txBody>
      </p:sp>
      <p:sp>
        <p:nvSpPr>
          <p:cNvPr id="20" name="Text 12">
            <a:extLst>
              <a:ext uri="{FF2B5EF4-FFF2-40B4-BE49-F238E27FC236}">
                <a16:creationId xmlns:a16="http://schemas.microsoft.com/office/drawing/2014/main" id="{C3152A46-3565-1F3A-99E5-ED0B4799B924}"/>
              </a:ext>
            </a:extLst>
          </p:cNvPr>
          <p:cNvSpPr/>
          <p:nvPr/>
        </p:nvSpPr>
        <p:spPr>
          <a:xfrm>
            <a:off x="-3652637" y="2108196"/>
            <a:ext cx="2138971"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Cálculo preciso</a:t>
            </a:r>
            <a:endParaRPr lang="en-US" sz="1600" dirty="0"/>
          </a:p>
        </p:txBody>
      </p:sp>
      <p:sp>
        <p:nvSpPr>
          <p:cNvPr id="21" name="Text 13">
            <a:extLst>
              <a:ext uri="{FF2B5EF4-FFF2-40B4-BE49-F238E27FC236}">
                <a16:creationId xmlns:a16="http://schemas.microsoft.com/office/drawing/2014/main" id="{031F953A-B897-069E-1F50-08B593B438C0}"/>
              </a:ext>
            </a:extLst>
          </p:cNvPr>
          <p:cNvSpPr/>
          <p:nvPr/>
        </p:nvSpPr>
        <p:spPr>
          <a:xfrm>
            <a:off x="-3652637" y="2764786"/>
            <a:ext cx="2176145" cy="2784475"/>
          </a:xfrm>
          <a:prstGeom prst="rect">
            <a:avLst/>
          </a:prstGeom>
          <a:noFill/>
          <a:ln/>
        </p:spPr>
        <p:txBody>
          <a:bodyPr wrap="square" lIns="91440" tIns="45720" rIns="91440" bIns="45720" rtlCol="0" anchor="t">
            <a:spAutoFit/>
          </a:bodyPr>
          <a:lstStyle/>
          <a:p>
            <a:pPr marL="0" indent="0" algn="l">
              <a:lnSpc>
                <a:spcPct val="120000"/>
              </a:lnSpc>
              <a:buNone/>
            </a:pPr>
            <a:r>
              <a:rPr lang="en-US" sz="1300" dirty="0">
                <a:solidFill>
                  <a:srgbClr val="000000"/>
                </a:solidFill>
                <a:latin typeface="MiSans" pitchFamily="34" charset="0"/>
                <a:ea typeface="MiSans" pitchFamily="34" charset="-122"/>
                <a:cs typeface="MiSans" pitchFamily="34" charset="-120"/>
              </a:rPr>
              <a:t>ChefCalc utiliza algoritmos matemáticos avanzados para garantizar un cálculo preciso de las raciones. Las variables son personalizables por receta, lo que permite adaptarse a necesidades específicas y minimizar el desperdicio.</a:t>
            </a:r>
            <a:endParaRPr lang="en-US" sz="1600" dirty="0"/>
          </a:p>
        </p:txBody>
      </p:sp>
      <p:sp>
        <p:nvSpPr>
          <p:cNvPr id="22" name="Shape 14">
            <a:extLst>
              <a:ext uri="{FF2B5EF4-FFF2-40B4-BE49-F238E27FC236}">
                <a16:creationId xmlns:a16="http://schemas.microsoft.com/office/drawing/2014/main" id="{7F3CDB39-A628-E92E-F4BA-C728518A2FCB}"/>
              </a:ext>
            </a:extLst>
          </p:cNvPr>
          <p:cNvSpPr/>
          <p:nvPr/>
        </p:nvSpPr>
        <p:spPr>
          <a:xfrm>
            <a:off x="4463415" y="7822755"/>
            <a:ext cx="7435850" cy="1896110"/>
          </a:xfrm>
          <a:prstGeom prst="roundRect">
            <a:avLst/>
          </a:prstGeom>
          <a:solidFill>
            <a:srgbClr val="FFFFFF"/>
          </a:solidFill>
          <a:ln w="19050">
            <a:gradFill flip="none" rotWithShape="1">
              <a:gsLst>
                <a:gs pos="0">
                  <a:srgbClr val="F9EEFF"/>
                </a:gs>
                <a:gs pos="100000">
                  <a:srgbClr val="E1ADFD"/>
                </a:gs>
              </a:gsLst>
              <a:lin ang="2700000" scaled="1"/>
            </a:gradFill>
            <a:prstDash val="solid"/>
          </a:ln>
        </p:spPr>
        <p:txBody>
          <a:bodyPr/>
          <a:lstStyle/>
          <a:p>
            <a:endParaRPr lang="es-ES"/>
          </a:p>
        </p:txBody>
      </p:sp>
      <p:sp>
        <p:nvSpPr>
          <p:cNvPr id="23" name="Text 15">
            <a:extLst>
              <a:ext uri="{FF2B5EF4-FFF2-40B4-BE49-F238E27FC236}">
                <a16:creationId xmlns:a16="http://schemas.microsoft.com/office/drawing/2014/main" id="{1BB8FD69-11B9-68AD-D44E-4DEC3259B580}"/>
              </a:ext>
            </a:extLst>
          </p:cNvPr>
          <p:cNvSpPr/>
          <p:nvPr/>
        </p:nvSpPr>
        <p:spPr>
          <a:xfrm>
            <a:off x="4463415" y="7822755"/>
            <a:ext cx="7435850" cy="189611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4" name="Text 16">
            <a:extLst>
              <a:ext uri="{FF2B5EF4-FFF2-40B4-BE49-F238E27FC236}">
                <a16:creationId xmlns:a16="http://schemas.microsoft.com/office/drawing/2014/main" id="{E9F3C6D6-6834-0D24-A65A-6D919DE227EB}"/>
              </a:ext>
            </a:extLst>
          </p:cNvPr>
          <p:cNvSpPr/>
          <p:nvPr/>
        </p:nvSpPr>
        <p:spPr>
          <a:xfrm>
            <a:off x="6285865" y="7954200"/>
            <a:ext cx="5423535"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Interfaz multiplataforma</a:t>
            </a:r>
            <a:endParaRPr lang="en-US" sz="1600" dirty="0"/>
          </a:p>
        </p:txBody>
      </p:sp>
      <p:sp>
        <p:nvSpPr>
          <p:cNvPr id="25" name="Text 17">
            <a:extLst>
              <a:ext uri="{FF2B5EF4-FFF2-40B4-BE49-F238E27FC236}">
                <a16:creationId xmlns:a16="http://schemas.microsoft.com/office/drawing/2014/main" id="{21C03CE9-8308-3729-996E-BB5E05D79253}"/>
              </a:ext>
            </a:extLst>
          </p:cNvPr>
          <p:cNvSpPr/>
          <p:nvPr/>
        </p:nvSpPr>
        <p:spPr>
          <a:xfrm>
            <a:off x="6285865" y="8391715"/>
            <a:ext cx="5423535" cy="1105495"/>
          </a:xfrm>
          <a:prstGeom prst="rect">
            <a:avLst/>
          </a:prstGeom>
          <a:noFill/>
          <a:ln/>
        </p:spPr>
        <p:txBody>
          <a:bodyPr wrap="square" lIns="91440" tIns="45720" rIns="91440" bIns="45720" rtlCol="0" anchor="t">
            <a:spAutoFit/>
          </a:bodyPr>
          <a:lstStyle/>
          <a:p>
            <a:pPr marL="0" indent="0" algn="l">
              <a:lnSpc>
                <a:spcPct val="120000"/>
              </a:lnSpc>
              <a:buNone/>
            </a:pPr>
            <a:r>
              <a:rPr lang="en-US" sz="1400" dirty="0">
                <a:solidFill>
                  <a:srgbClr val="000000"/>
                </a:solidFill>
                <a:latin typeface="MiSans" pitchFamily="34" charset="0"/>
                <a:ea typeface="MiSans" pitchFamily="34" charset="-122"/>
                <a:cs typeface="MiSans" pitchFamily="34" charset="-120"/>
              </a:rPr>
              <a:t>ChefCalc es compatible con una interfaz web responsive y aplicaciones móviles nativas. La experiencia de usuario es intuitiva y diseñada para chefs profesionales, asegurando una adopción fácil y eficiente.</a:t>
            </a:r>
            <a:endParaRPr lang="en-US" sz="1600" dirty="0"/>
          </a:p>
        </p:txBody>
      </p:sp>
      <p:sp>
        <p:nvSpPr>
          <p:cNvPr id="26" name="Shape 18">
            <a:extLst>
              <a:ext uri="{FF2B5EF4-FFF2-40B4-BE49-F238E27FC236}">
                <a16:creationId xmlns:a16="http://schemas.microsoft.com/office/drawing/2014/main" id="{D892A376-ABBC-08B1-CB13-215EDC1BD0D8}"/>
              </a:ext>
            </a:extLst>
          </p:cNvPr>
          <p:cNvSpPr/>
          <p:nvPr/>
        </p:nvSpPr>
        <p:spPr>
          <a:xfrm>
            <a:off x="4701540" y="8043735"/>
            <a:ext cx="1325880" cy="1325880"/>
          </a:xfrm>
          <a:prstGeom prst="roundRect">
            <a:avLst/>
          </a:prstGeom>
          <a:solidFill>
            <a:srgbClr val="E1ADFD"/>
          </a:solidFill>
          <a:ln/>
        </p:spPr>
        <p:txBody>
          <a:bodyPr/>
          <a:lstStyle/>
          <a:p>
            <a:endParaRPr lang="es-ES"/>
          </a:p>
        </p:txBody>
      </p:sp>
      <p:sp>
        <p:nvSpPr>
          <p:cNvPr id="27" name="Text 19">
            <a:extLst>
              <a:ext uri="{FF2B5EF4-FFF2-40B4-BE49-F238E27FC236}">
                <a16:creationId xmlns:a16="http://schemas.microsoft.com/office/drawing/2014/main" id="{4F835248-8D65-9752-4B12-B3F18D38AC86}"/>
              </a:ext>
            </a:extLst>
          </p:cNvPr>
          <p:cNvSpPr/>
          <p:nvPr/>
        </p:nvSpPr>
        <p:spPr>
          <a:xfrm>
            <a:off x="4701540" y="8043735"/>
            <a:ext cx="1325880" cy="13258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Text 20">
            <a:extLst>
              <a:ext uri="{FF2B5EF4-FFF2-40B4-BE49-F238E27FC236}">
                <a16:creationId xmlns:a16="http://schemas.microsoft.com/office/drawing/2014/main" id="{6E25F1AF-67C5-4734-6C75-26DC5A1A3D72}"/>
              </a:ext>
            </a:extLst>
          </p:cNvPr>
          <p:cNvSpPr/>
          <p:nvPr/>
        </p:nvSpPr>
        <p:spPr>
          <a:xfrm>
            <a:off x="4878070" y="8322500"/>
            <a:ext cx="972185" cy="681831"/>
          </a:xfrm>
          <a:prstGeom prst="rect">
            <a:avLst/>
          </a:prstGeom>
          <a:noFill/>
          <a:ln/>
        </p:spPr>
        <p:txBody>
          <a:bodyPr wrap="square" lIns="91440" tIns="45720" rIns="91440" bIns="45720" rtlCol="0" anchor="t">
            <a:spAutoFit/>
          </a:bodyPr>
          <a:lstStyle/>
          <a:p>
            <a:pPr marL="0" indent="0" algn="ctr">
              <a:lnSpc>
                <a:spcPct val="100000"/>
              </a:lnSpc>
              <a:buNone/>
            </a:pPr>
            <a:r>
              <a:rPr lang="en-US" sz="4400" b="1" dirty="0">
                <a:solidFill>
                  <a:srgbClr val="FFFFFF"/>
                </a:solidFill>
                <a:latin typeface="MiSans" pitchFamily="34" charset="0"/>
                <a:ea typeface="MiSans" pitchFamily="34" charset="-122"/>
                <a:cs typeface="MiSans" pitchFamily="34" charset="-120"/>
              </a:rPr>
              <a:t>02</a:t>
            </a:r>
            <a:endParaRPr lang="en-US" sz="1600" dirty="0"/>
          </a:p>
        </p:txBody>
      </p:sp>
    </p:spTree>
    <p:extLst>
      <p:ext uri="{BB962C8B-B14F-4D97-AF65-F5344CB8AC3E}">
        <p14:creationId xmlns:p14="http://schemas.microsoft.com/office/powerpoint/2010/main" val="26189862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Funcionalidades Clave del Sistema</a:t>
            </a:r>
            <a:endParaRPr lang="en-US" sz="1600" dirty="0"/>
          </a:p>
        </p:txBody>
      </p:sp>
      <p:sp>
        <p:nvSpPr>
          <p:cNvPr id="4" name="Shape 1"/>
          <p:cNvSpPr/>
          <p:nvPr/>
        </p:nvSpPr>
        <p:spPr>
          <a:xfrm rot="21000000">
            <a:off x="1001395" y="1683385"/>
            <a:ext cx="2458085" cy="3895725"/>
          </a:xfrm>
          <a:prstGeom prst="roundRect">
            <a:avLst/>
          </a:prstGeom>
          <a:solidFill>
            <a:srgbClr val="E6E6FD"/>
          </a:solidFill>
          <a:ln/>
        </p:spPr>
        <p:txBody>
          <a:bodyPr/>
          <a:lstStyle/>
          <a:p>
            <a:endParaRPr lang="es-ES"/>
          </a:p>
        </p:txBody>
      </p:sp>
      <p:sp>
        <p:nvSpPr>
          <p:cNvPr id="5" name="Text 2"/>
          <p:cNvSpPr/>
          <p:nvPr/>
        </p:nvSpPr>
        <p:spPr>
          <a:xfrm rot="21000000">
            <a:off x="1001395" y="1683385"/>
            <a:ext cx="2458085" cy="38957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3"/>
          <p:cNvSpPr/>
          <p:nvPr/>
        </p:nvSpPr>
        <p:spPr>
          <a:xfrm>
            <a:off x="1123950" y="1897380"/>
            <a:ext cx="2672080" cy="3894455"/>
          </a:xfrm>
          <a:prstGeom prst="roundRect">
            <a:avLst/>
          </a:prstGeom>
          <a:solidFill>
            <a:srgbClr val="FFFFFF"/>
          </a:solidFill>
          <a:ln w="3175">
            <a:gradFill flip="none" rotWithShape="1">
              <a:gsLst>
                <a:gs pos="0">
                  <a:srgbClr val="FFFFFF"/>
                </a:gs>
                <a:gs pos="45000">
                  <a:srgbClr val="FFFFFF"/>
                </a:gs>
                <a:gs pos="63000">
                  <a:srgbClr val="EDCEFE"/>
                </a:gs>
                <a:gs pos="84000">
                  <a:srgbClr val="E1ADFD"/>
                </a:gs>
                <a:gs pos="100000">
                  <a:srgbClr val="E1ADFD"/>
                </a:gs>
              </a:gsLst>
              <a:lin ang="2700000" scaled="1"/>
            </a:gradFill>
            <a:prstDash val="solid"/>
          </a:ln>
        </p:spPr>
        <p:txBody>
          <a:bodyPr/>
          <a:lstStyle/>
          <a:p>
            <a:endParaRPr lang="es-ES"/>
          </a:p>
        </p:txBody>
      </p:sp>
      <p:sp>
        <p:nvSpPr>
          <p:cNvPr id="7" name="Text 4"/>
          <p:cNvSpPr/>
          <p:nvPr/>
        </p:nvSpPr>
        <p:spPr>
          <a:xfrm>
            <a:off x="1123950" y="1897380"/>
            <a:ext cx="2672080" cy="38944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5"/>
          <p:cNvSpPr/>
          <p:nvPr/>
        </p:nvSpPr>
        <p:spPr>
          <a:xfrm>
            <a:off x="4084955" y="1574800"/>
            <a:ext cx="7435850" cy="2242185"/>
          </a:xfrm>
          <a:prstGeom prst="roundRect">
            <a:avLst/>
          </a:prstGeom>
          <a:solidFill>
            <a:srgbClr val="FFFFFF"/>
          </a:solidFill>
          <a:ln w="19050">
            <a:gradFill flip="none" rotWithShape="1">
              <a:gsLst>
                <a:gs pos="0">
                  <a:srgbClr val="F9EEFF"/>
                </a:gs>
                <a:gs pos="100000">
                  <a:srgbClr val="E1ADFD"/>
                </a:gs>
              </a:gsLst>
              <a:lin ang="2700000" scaled="1"/>
            </a:gradFill>
            <a:prstDash val="solid"/>
          </a:ln>
        </p:spPr>
        <p:txBody>
          <a:bodyPr/>
          <a:lstStyle/>
          <a:p>
            <a:endParaRPr lang="es-ES"/>
          </a:p>
        </p:txBody>
      </p:sp>
      <p:sp>
        <p:nvSpPr>
          <p:cNvPr id="9" name="Text 6"/>
          <p:cNvSpPr/>
          <p:nvPr/>
        </p:nvSpPr>
        <p:spPr>
          <a:xfrm>
            <a:off x="4084955" y="1574800"/>
            <a:ext cx="7435850" cy="2242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Text 7"/>
          <p:cNvSpPr/>
          <p:nvPr/>
        </p:nvSpPr>
        <p:spPr>
          <a:xfrm>
            <a:off x="5907405" y="1826260"/>
            <a:ext cx="5423535"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Análisis de costos</a:t>
            </a:r>
            <a:endParaRPr lang="en-US" sz="1600" dirty="0"/>
          </a:p>
        </p:txBody>
      </p:sp>
      <p:sp>
        <p:nvSpPr>
          <p:cNvPr id="11" name="Text 8"/>
          <p:cNvSpPr/>
          <p:nvPr/>
        </p:nvSpPr>
        <p:spPr>
          <a:xfrm>
            <a:off x="5907405" y="2271395"/>
            <a:ext cx="5423535" cy="1435735"/>
          </a:xfrm>
          <a:prstGeom prst="rect">
            <a:avLst/>
          </a:prstGeom>
          <a:noFill/>
          <a:ln/>
        </p:spPr>
        <p:txBody>
          <a:bodyPr wrap="square" lIns="91440" tIns="45720" rIns="91440" bIns="45720" rtlCol="0" anchor="t"/>
          <a:lstStyle/>
          <a:p>
            <a:pPr marL="0" indent="0" algn="l">
              <a:lnSpc>
                <a:spcPct val="120000"/>
              </a:lnSpc>
              <a:buNone/>
            </a:pPr>
            <a:r>
              <a:rPr lang="en-US" sz="1400" dirty="0">
                <a:solidFill>
                  <a:srgbClr val="000000"/>
                </a:solidFill>
                <a:latin typeface="MiSans" pitchFamily="34" charset="0"/>
                <a:ea typeface="MiSans" pitchFamily="34" charset="-122"/>
                <a:cs typeface="MiSans" pitchFamily="34" charset="-120"/>
              </a:rPr>
              <a:t>El sistema ofrece un análisis inteligente de costos con precios de ingredientes actualizados en tiempo real. Esto permite proyectar ahorros significativos y optimizar el presupuesto de la cocina.</a:t>
            </a:r>
            <a:endParaRPr lang="en-US" sz="1600" dirty="0"/>
          </a:p>
        </p:txBody>
      </p:sp>
      <p:sp>
        <p:nvSpPr>
          <p:cNvPr id="12" name="Shape 9"/>
          <p:cNvSpPr/>
          <p:nvPr/>
        </p:nvSpPr>
        <p:spPr>
          <a:xfrm>
            <a:off x="4323080" y="2100580"/>
            <a:ext cx="1325880" cy="1325880"/>
          </a:xfrm>
          <a:prstGeom prst="roundRect">
            <a:avLst/>
          </a:prstGeom>
          <a:solidFill>
            <a:srgbClr val="E1ADFD"/>
          </a:solidFill>
          <a:ln/>
        </p:spPr>
        <p:txBody>
          <a:bodyPr/>
          <a:lstStyle/>
          <a:p>
            <a:endParaRPr lang="es-ES"/>
          </a:p>
        </p:txBody>
      </p:sp>
      <p:sp>
        <p:nvSpPr>
          <p:cNvPr id="13" name="Text 10"/>
          <p:cNvSpPr/>
          <p:nvPr/>
        </p:nvSpPr>
        <p:spPr>
          <a:xfrm>
            <a:off x="4323080" y="2100580"/>
            <a:ext cx="1325880" cy="13258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11"/>
          <p:cNvSpPr/>
          <p:nvPr/>
        </p:nvSpPr>
        <p:spPr>
          <a:xfrm>
            <a:off x="4499610" y="2374900"/>
            <a:ext cx="972185" cy="681831"/>
          </a:xfrm>
          <a:prstGeom prst="rect">
            <a:avLst/>
          </a:prstGeom>
          <a:noFill/>
          <a:ln/>
        </p:spPr>
        <p:txBody>
          <a:bodyPr wrap="square" lIns="91440" tIns="45720" rIns="91440" bIns="45720" rtlCol="0" anchor="t">
            <a:spAutoFit/>
          </a:bodyPr>
          <a:lstStyle/>
          <a:p>
            <a:pPr marL="0" indent="0" algn="ctr">
              <a:lnSpc>
                <a:spcPct val="100000"/>
              </a:lnSpc>
              <a:buNone/>
            </a:pPr>
            <a:r>
              <a:rPr lang="en-US" sz="4400" b="1" dirty="0">
                <a:solidFill>
                  <a:srgbClr val="FFFFFF"/>
                </a:solidFill>
                <a:latin typeface="MiSans" pitchFamily="34" charset="0"/>
                <a:ea typeface="MiSans" pitchFamily="34" charset="-122"/>
                <a:cs typeface="MiSans" pitchFamily="34" charset="-120"/>
              </a:rPr>
              <a:t>01</a:t>
            </a:r>
            <a:endParaRPr lang="en-US" sz="1600" dirty="0"/>
          </a:p>
        </p:txBody>
      </p:sp>
      <p:sp>
        <p:nvSpPr>
          <p:cNvPr id="15" name="Text 12"/>
          <p:cNvSpPr/>
          <p:nvPr/>
        </p:nvSpPr>
        <p:spPr>
          <a:xfrm>
            <a:off x="1381125" y="2271395"/>
            <a:ext cx="2138971"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Cálculo preciso</a:t>
            </a:r>
            <a:endParaRPr lang="en-US" sz="1600" dirty="0"/>
          </a:p>
        </p:txBody>
      </p:sp>
      <p:sp>
        <p:nvSpPr>
          <p:cNvPr id="16" name="Text 13"/>
          <p:cNvSpPr/>
          <p:nvPr/>
        </p:nvSpPr>
        <p:spPr>
          <a:xfrm>
            <a:off x="1381125" y="2927985"/>
            <a:ext cx="2176145" cy="2784475"/>
          </a:xfrm>
          <a:prstGeom prst="rect">
            <a:avLst/>
          </a:prstGeom>
          <a:noFill/>
          <a:ln/>
        </p:spPr>
        <p:txBody>
          <a:bodyPr wrap="square" lIns="91440" tIns="45720" rIns="91440" bIns="45720" rtlCol="0" anchor="t">
            <a:spAutoFit/>
          </a:bodyPr>
          <a:lstStyle/>
          <a:p>
            <a:pPr marL="0" indent="0" algn="l">
              <a:lnSpc>
                <a:spcPct val="120000"/>
              </a:lnSpc>
              <a:buNone/>
            </a:pPr>
            <a:r>
              <a:rPr lang="en-US" sz="1300" dirty="0">
                <a:solidFill>
                  <a:srgbClr val="000000"/>
                </a:solidFill>
                <a:latin typeface="MiSans" pitchFamily="34" charset="0"/>
                <a:ea typeface="MiSans" pitchFamily="34" charset="-122"/>
                <a:cs typeface="MiSans" pitchFamily="34" charset="-120"/>
              </a:rPr>
              <a:t>ChefCalc utiliza algoritmos matemáticos avanzados para garantizar un cálculo preciso de las raciones. Las variables son personalizables por receta, lo que permite adaptarse a necesidades específicas y minimizar el desperdicio.</a:t>
            </a:r>
            <a:endParaRPr lang="en-US" sz="1600" dirty="0"/>
          </a:p>
        </p:txBody>
      </p:sp>
      <p:sp>
        <p:nvSpPr>
          <p:cNvPr id="17" name="Shape 14"/>
          <p:cNvSpPr/>
          <p:nvPr/>
        </p:nvSpPr>
        <p:spPr>
          <a:xfrm>
            <a:off x="4084955" y="4368800"/>
            <a:ext cx="7435850" cy="1896110"/>
          </a:xfrm>
          <a:prstGeom prst="roundRect">
            <a:avLst/>
          </a:prstGeom>
          <a:solidFill>
            <a:srgbClr val="FFFFFF"/>
          </a:solidFill>
          <a:ln w="19050">
            <a:gradFill flip="none" rotWithShape="1">
              <a:gsLst>
                <a:gs pos="0">
                  <a:srgbClr val="F9EEFF"/>
                </a:gs>
                <a:gs pos="100000">
                  <a:srgbClr val="E1ADFD"/>
                </a:gs>
              </a:gsLst>
              <a:lin ang="2700000" scaled="1"/>
            </a:gradFill>
            <a:prstDash val="solid"/>
          </a:ln>
        </p:spPr>
        <p:txBody>
          <a:bodyPr/>
          <a:lstStyle/>
          <a:p>
            <a:endParaRPr lang="es-ES"/>
          </a:p>
        </p:txBody>
      </p:sp>
      <p:sp>
        <p:nvSpPr>
          <p:cNvPr id="18" name="Text 15"/>
          <p:cNvSpPr/>
          <p:nvPr/>
        </p:nvSpPr>
        <p:spPr>
          <a:xfrm>
            <a:off x="4084955" y="4368800"/>
            <a:ext cx="7435850" cy="189611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Text 16"/>
          <p:cNvSpPr/>
          <p:nvPr/>
        </p:nvSpPr>
        <p:spPr>
          <a:xfrm>
            <a:off x="5907405" y="4500245"/>
            <a:ext cx="5423535"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Interfaz multiplataforma</a:t>
            </a:r>
            <a:endParaRPr lang="en-US" sz="1600" dirty="0"/>
          </a:p>
        </p:txBody>
      </p:sp>
      <p:sp>
        <p:nvSpPr>
          <p:cNvPr id="20" name="Text 17"/>
          <p:cNvSpPr/>
          <p:nvPr/>
        </p:nvSpPr>
        <p:spPr>
          <a:xfrm>
            <a:off x="5907405" y="4937760"/>
            <a:ext cx="5423535" cy="1105495"/>
          </a:xfrm>
          <a:prstGeom prst="rect">
            <a:avLst/>
          </a:prstGeom>
          <a:noFill/>
          <a:ln/>
        </p:spPr>
        <p:txBody>
          <a:bodyPr wrap="square" lIns="91440" tIns="45720" rIns="91440" bIns="45720" rtlCol="0" anchor="t">
            <a:spAutoFit/>
          </a:bodyPr>
          <a:lstStyle/>
          <a:p>
            <a:pPr marL="0" indent="0" algn="l">
              <a:lnSpc>
                <a:spcPct val="120000"/>
              </a:lnSpc>
              <a:buNone/>
            </a:pPr>
            <a:r>
              <a:rPr lang="en-US" sz="1400" dirty="0">
                <a:solidFill>
                  <a:srgbClr val="000000"/>
                </a:solidFill>
                <a:latin typeface="MiSans" pitchFamily="34" charset="0"/>
                <a:ea typeface="MiSans" pitchFamily="34" charset="-122"/>
                <a:cs typeface="MiSans" pitchFamily="34" charset="-120"/>
              </a:rPr>
              <a:t>ChefCalc es compatible con una interfaz web responsive y aplicaciones móviles nativas. La experiencia de usuario es intuitiva y diseñada para chefs profesionales, asegurando una adopción fácil y eficiente.</a:t>
            </a:r>
            <a:endParaRPr lang="en-US" sz="1600" dirty="0"/>
          </a:p>
        </p:txBody>
      </p:sp>
      <p:sp>
        <p:nvSpPr>
          <p:cNvPr id="21" name="Shape 18"/>
          <p:cNvSpPr/>
          <p:nvPr/>
        </p:nvSpPr>
        <p:spPr>
          <a:xfrm>
            <a:off x="4323080" y="4589780"/>
            <a:ext cx="1325880" cy="1325880"/>
          </a:xfrm>
          <a:prstGeom prst="roundRect">
            <a:avLst/>
          </a:prstGeom>
          <a:solidFill>
            <a:srgbClr val="E1ADFD"/>
          </a:solidFill>
          <a:ln/>
        </p:spPr>
        <p:txBody>
          <a:bodyPr/>
          <a:lstStyle/>
          <a:p>
            <a:endParaRPr lang="es-ES"/>
          </a:p>
        </p:txBody>
      </p:sp>
      <p:sp>
        <p:nvSpPr>
          <p:cNvPr id="22" name="Text 19"/>
          <p:cNvSpPr/>
          <p:nvPr/>
        </p:nvSpPr>
        <p:spPr>
          <a:xfrm>
            <a:off x="4323080" y="4589780"/>
            <a:ext cx="1325880" cy="13258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3" name="Text 20"/>
          <p:cNvSpPr/>
          <p:nvPr/>
        </p:nvSpPr>
        <p:spPr>
          <a:xfrm>
            <a:off x="4499610" y="4868545"/>
            <a:ext cx="972185" cy="681831"/>
          </a:xfrm>
          <a:prstGeom prst="rect">
            <a:avLst/>
          </a:prstGeom>
          <a:noFill/>
          <a:ln/>
        </p:spPr>
        <p:txBody>
          <a:bodyPr wrap="square" lIns="91440" tIns="45720" rIns="91440" bIns="45720" rtlCol="0" anchor="t">
            <a:spAutoFit/>
          </a:bodyPr>
          <a:lstStyle/>
          <a:p>
            <a:pPr marL="0" indent="0" algn="ctr">
              <a:lnSpc>
                <a:spcPct val="100000"/>
              </a:lnSpc>
              <a:buNone/>
            </a:pPr>
            <a:r>
              <a:rPr lang="en-US" sz="4400" b="1"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549DBB-0BBB-60B5-7EF8-05798B3612A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93BFBF9-8038-EA62-B359-052C5143C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1" descr="https://kimi-img.moonshot.cn/pub/slides/slides_tmpl/image/25-08-27-20:07:40-d2nfa318bjvh7rlj0gfg.jpg">
            <a:extLst>
              <a:ext uri="{FF2B5EF4-FFF2-40B4-BE49-F238E27FC236}">
                <a16:creationId xmlns:a16="http://schemas.microsoft.com/office/drawing/2014/main" id="{CABB120F-999A-D89A-75FA-213864E0CCB6}"/>
              </a:ext>
            </a:extLst>
          </p:cNvPr>
          <p:cNvPicPr>
            <a:picLocks noChangeAspect="1"/>
          </p:cNvPicPr>
          <p:nvPr/>
        </p:nvPicPr>
        <p:blipFill>
          <a:blip r:embed="rId3">
            <a:alphaModFix/>
          </a:blip>
          <a:srcRect t="4894" b="9150"/>
          <a:stretch>
            <a:fillRect/>
          </a:stretch>
        </p:blipFill>
        <p:spPr>
          <a:xfrm>
            <a:off x="4547937" y="-5"/>
            <a:ext cx="7644062" cy="3681406"/>
          </a:xfrm>
          <a:prstGeom prst="rect">
            <a:avLst/>
          </a:prstGeom>
        </p:spPr>
      </p:pic>
      <p:pic>
        <p:nvPicPr>
          <p:cNvPr id="2" name="Image 0" descr="https://kimi-img.moonshot.cn/pub/slides/slides_tmpl/image/25-08-27-20:07:37-d2nfa298bjvh7rlj0gcg.png">
            <a:extLst>
              <a:ext uri="{FF2B5EF4-FFF2-40B4-BE49-F238E27FC236}">
                <a16:creationId xmlns:a16="http://schemas.microsoft.com/office/drawing/2014/main" id="{675EA49B-BFA9-3602-991B-48968C453E93}"/>
              </a:ext>
            </a:extLst>
          </p:cNvPr>
          <p:cNvPicPr>
            <a:picLocks noChangeAspect="1"/>
          </p:cNvPicPr>
          <p:nvPr/>
        </p:nvPicPr>
        <p:blipFill>
          <a:blip r:embed="rId4"/>
          <a:srcRect t="26124" r="-7" b="-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604436C9-DA56-A239-E4EB-801FE580C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a:extLst>
              <a:ext uri="{FF2B5EF4-FFF2-40B4-BE49-F238E27FC236}">
                <a16:creationId xmlns:a16="http://schemas.microsoft.com/office/drawing/2014/main" id="{A70338EE-FE41-76C0-F590-1DD2E9C7845D}"/>
              </a:ext>
            </a:extLst>
          </p:cNvPr>
          <p:cNvSpPr/>
          <p:nvPr/>
        </p:nvSpPr>
        <p:spPr>
          <a:xfrm>
            <a:off x="-4111" y="2733869"/>
            <a:ext cx="4552047" cy="773825"/>
          </a:xfrm>
          <a:prstGeom prst="rect">
            <a:avLst/>
          </a:prstGeom>
        </p:spPr>
        <p:txBody>
          <a:bodyPr vert="horz" lIns="91440" tIns="45720" rIns="91440" bIns="45720" rtlCol="0" anchor="b">
            <a:normAutofit lnSpcReduction="10000"/>
          </a:bodyPr>
          <a:lstStyle/>
          <a:p>
            <a:pPr marL="0" indent="0" algn="ctr">
              <a:lnSpc>
                <a:spcPct val="90000"/>
              </a:lnSpc>
              <a:spcBef>
                <a:spcPct val="0"/>
              </a:spcBef>
              <a:spcAft>
                <a:spcPts val="600"/>
              </a:spcAft>
            </a:pPr>
            <a:r>
              <a:rPr lang="en-US" sz="5000" b="1" kern="1200" dirty="0" err="1">
                <a:solidFill>
                  <a:schemeClr val="bg1"/>
                </a:solidFill>
                <a:latin typeface="+mj-lt"/>
                <a:ea typeface="+mj-ea"/>
                <a:cs typeface="+mj-cs"/>
              </a:rPr>
              <a:t>Tecnologias</a:t>
            </a:r>
            <a:endParaRPr lang="en-US" sz="5000" kern="1200" dirty="0">
              <a:solidFill>
                <a:schemeClr val="bg1"/>
              </a:solidFill>
              <a:latin typeface="+mj-lt"/>
              <a:ea typeface="+mj-ea"/>
              <a:cs typeface="+mj-cs"/>
            </a:endParaRPr>
          </a:p>
        </p:txBody>
      </p:sp>
      <p:sp>
        <p:nvSpPr>
          <p:cNvPr id="4" name="Text 0">
            <a:extLst>
              <a:ext uri="{FF2B5EF4-FFF2-40B4-BE49-F238E27FC236}">
                <a16:creationId xmlns:a16="http://schemas.microsoft.com/office/drawing/2014/main" id="{BF5AF94A-F97E-08DD-9762-6C0F5A353F93}"/>
              </a:ext>
            </a:extLst>
          </p:cNvPr>
          <p:cNvSpPr/>
          <p:nvPr/>
        </p:nvSpPr>
        <p:spPr>
          <a:xfrm>
            <a:off x="1376734" y="1053559"/>
            <a:ext cx="1794469" cy="1269763"/>
          </a:xfrm>
          <a:prstGeom prst="rect">
            <a:avLst/>
          </a:prstGeom>
        </p:spPr>
        <p:txBody>
          <a:bodyPr vert="horz" lIns="91440" tIns="45720" rIns="91440" bIns="45720" rtlCol="0">
            <a:noAutofit/>
          </a:bodyPr>
          <a:lstStyle/>
          <a:p>
            <a:pPr algn="ctr">
              <a:lnSpc>
                <a:spcPct val="90000"/>
              </a:lnSpc>
              <a:spcBef>
                <a:spcPts val="1000"/>
              </a:spcBef>
            </a:pPr>
            <a:r>
              <a:rPr lang="en-US" sz="10000" b="1" dirty="0">
                <a:solidFill>
                  <a:schemeClr val="bg1"/>
                </a:solidFill>
              </a:rPr>
              <a:t>06</a:t>
            </a:r>
            <a:endParaRPr lang="en-US" sz="10000" kern="1200" dirty="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12EE73F2-45A8-45C3-A424-362D02CAFF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Image 0" descr="https://kimi-img.moonshot.cn/pub/slides/slides_tmpl/image/25-08-27-20:07:37-d2nfa298bjvh7rlj0gcg.png">
            <a:extLst>
              <a:ext uri="{FF2B5EF4-FFF2-40B4-BE49-F238E27FC236}">
                <a16:creationId xmlns:a16="http://schemas.microsoft.com/office/drawing/2014/main" id="{8941FDB5-5794-C811-8119-CFD9F3D7AAAE}"/>
              </a:ext>
            </a:extLst>
          </p:cNvPr>
          <p:cNvPicPr>
            <a:picLocks noChangeAspect="1"/>
          </p:cNvPicPr>
          <p:nvPr/>
        </p:nvPicPr>
        <p:blipFill>
          <a:blip r:embed="rId4">
            <a:alphaModFix amt="10000"/>
          </a:blip>
          <a:srcRect l="26" r="26"/>
          <a:stretch/>
        </p:blipFill>
        <p:spPr>
          <a:xfrm>
            <a:off x="6756240" y="974541"/>
            <a:ext cx="4987893" cy="2805690"/>
          </a:xfrm>
          <a:prstGeom prst="rect">
            <a:avLst/>
          </a:prstGeom>
        </p:spPr>
      </p:pic>
      <p:pic>
        <p:nvPicPr>
          <p:cNvPr id="7" name="Picture 2" descr="Python - Iconos Social Media y Logos">
            <a:extLst>
              <a:ext uri="{FF2B5EF4-FFF2-40B4-BE49-F238E27FC236}">
                <a16:creationId xmlns:a16="http://schemas.microsoft.com/office/drawing/2014/main" id="{E2CDB11B-AA3A-C025-8F54-A121A21202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656" y="1053559"/>
            <a:ext cx="1472500" cy="147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Mi Primer Programa Flask | Manual Web">
            <a:extLst>
              <a:ext uri="{FF2B5EF4-FFF2-40B4-BE49-F238E27FC236}">
                <a16:creationId xmlns:a16="http://schemas.microsoft.com/office/drawing/2014/main" id="{FFEBD23A-CDB4-08B5-DE36-589CBCC7F8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9366" y="-4569316"/>
            <a:ext cx="1908525" cy="1908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atálogo - Confluence">
            <a:extLst>
              <a:ext uri="{FF2B5EF4-FFF2-40B4-BE49-F238E27FC236}">
                <a16:creationId xmlns:a16="http://schemas.microsoft.com/office/drawing/2014/main" id="{56E28F9A-0812-5F56-FB9D-59960E1D81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7014" y="-3176685"/>
            <a:ext cx="2523172" cy="28056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ómo integramos los lenguajes HTML, CSS, y JavaScript?">
            <a:extLst>
              <a:ext uri="{FF2B5EF4-FFF2-40B4-BE49-F238E27FC236}">
                <a16:creationId xmlns:a16="http://schemas.microsoft.com/office/drawing/2014/main" id="{88425DF8-ED2B-5B7E-5E09-7245A52F57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7057" y="8045797"/>
            <a:ext cx="5331958" cy="2689453"/>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1">
            <a:extLst>
              <a:ext uri="{FF2B5EF4-FFF2-40B4-BE49-F238E27FC236}">
                <a16:creationId xmlns:a16="http://schemas.microsoft.com/office/drawing/2014/main" id="{99B9704D-6022-5682-6627-F967257082E0}"/>
              </a:ext>
            </a:extLst>
          </p:cNvPr>
          <p:cNvSpPr/>
          <p:nvPr/>
        </p:nvSpPr>
        <p:spPr>
          <a:xfrm>
            <a:off x="-5904230" y="5405755"/>
            <a:ext cx="4297680" cy="4450080"/>
          </a:xfrm>
          <a:prstGeom prst="roundRect">
            <a:avLst>
              <a:gd name="adj" fmla="val 4018"/>
            </a:avLst>
          </a:prstGeom>
          <a:solidFill>
            <a:srgbClr val="FFFFFF"/>
          </a:solidFill>
          <a:ln w="25400">
            <a:solidFill>
              <a:srgbClr val="E6E6FD"/>
            </a:solidFill>
            <a:prstDash val="solid"/>
          </a:ln>
        </p:spPr>
        <p:txBody>
          <a:bodyPr/>
          <a:lstStyle/>
          <a:p>
            <a:endParaRPr lang="es-ES"/>
          </a:p>
        </p:txBody>
      </p:sp>
      <p:sp>
        <p:nvSpPr>
          <p:cNvPr id="15" name="Text 13">
            <a:extLst>
              <a:ext uri="{FF2B5EF4-FFF2-40B4-BE49-F238E27FC236}">
                <a16:creationId xmlns:a16="http://schemas.microsoft.com/office/drawing/2014/main" id="{90451AC0-2C05-274E-A687-A8EF5CF9F804}"/>
              </a:ext>
            </a:extLst>
          </p:cNvPr>
          <p:cNvSpPr/>
          <p:nvPr/>
        </p:nvSpPr>
        <p:spPr>
          <a:xfrm>
            <a:off x="-5632450" y="5640705"/>
            <a:ext cx="3756660" cy="2389188"/>
          </a:xfrm>
          <a:prstGeom prst="rect">
            <a:avLst/>
          </a:prstGeom>
          <a:noFill/>
          <a:ln/>
        </p:spPr>
        <p:txBody>
          <a:bodyPr wrap="square" lIns="91440" tIns="45720" rIns="91440" bIns="45720" rtlCol="0" anchor="t">
            <a:spAutoFit/>
          </a:bodyPr>
          <a:lstStyle/>
          <a:p>
            <a:pPr marL="0" indent="0" algn="l">
              <a:lnSpc>
                <a:spcPct val="140000"/>
              </a:lnSpc>
              <a:buNone/>
            </a:pPr>
            <a:r>
              <a:rPr lang="en-US" sz="1600" dirty="0">
                <a:solidFill>
                  <a:srgbClr val="000000"/>
                </a:solidFill>
                <a:latin typeface="MiSans" pitchFamily="34" charset="0"/>
                <a:ea typeface="MiSans" pitchFamily="34" charset="-122"/>
                <a:cs typeface="MiSans" pitchFamily="34" charset="-120"/>
              </a:rPr>
              <a:t>ChefCalc utiliza un stack tecnológico robusto, incluyendo Python para backend, Flask para API REST, PostgreSQL para la base de datos y HTML/CSS/JS para frontend. Estas tecnologías garantizan un sistema escalable y eficiente.</a:t>
            </a:r>
            <a:endParaRPr lang="en-US" sz="1600" dirty="0"/>
          </a:p>
        </p:txBody>
      </p:sp>
      <p:sp>
        <p:nvSpPr>
          <p:cNvPr id="16" name="Text 14">
            <a:extLst>
              <a:ext uri="{FF2B5EF4-FFF2-40B4-BE49-F238E27FC236}">
                <a16:creationId xmlns:a16="http://schemas.microsoft.com/office/drawing/2014/main" id="{0DBD4A92-449B-FC94-F2DA-BC5A7D0FA749}"/>
              </a:ext>
            </a:extLst>
          </p:cNvPr>
          <p:cNvSpPr/>
          <p:nvPr/>
        </p:nvSpPr>
        <p:spPr>
          <a:xfrm>
            <a:off x="-5634355" y="8764270"/>
            <a:ext cx="3758565" cy="368300"/>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0"/>
                <a:ea typeface="MiSans" pitchFamily="34" charset="-122"/>
                <a:cs typeface="MiSans" pitchFamily="34" charset="-120"/>
              </a:rPr>
              <a:t>Tecnologías principales</a:t>
            </a:r>
            <a:endParaRPr lang="en-US" sz="1600" dirty="0"/>
          </a:p>
        </p:txBody>
      </p:sp>
    </p:spTree>
    <p:extLst>
      <p:ext uri="{BB962C8B-B14F-4D97-AF65-F5344CB8AC3E}">
        <p14:creationId xmlns:p14="http://schemas.microsoft.com/office/powerpoint/2010/main" val="3622017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6756240" y="974541"/>
            <a:ext cx="4987893" cy="280569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Stack Tecnológico Implementado</a:t>
            </a:r>
            <a:endParaRPr lang="en-US" sz="1600" dirty="0"/>
          </a:p>
        </p:txBody>
      </p:sp>
      <p:sp>
        <p:nvSpPr>
          <p:cNvPr id="4" name="Shape 1"/>
          <p:cNvSpPr/>
          <p:nvPr/>
        </p:nvSpPr>
        <p:spPr>
          <a:xfrm>
            <a:off x="1506220" y="1386205"/>
            <a:ext cx="4297680" cy="4450080"/>
          </a:xfrm>
          <a:prstGeom prst="roundRect">
            <a:avLst>
              <a:gd name="adj" fmla="val 4018"/>
            </a:avLst>
          </a:prstGeom>
          <a:solidFill>
            <a:srgbClr val="FFFFFF"/>
          </a:solidFill>
          <a:ln w="25400">
            <a:solidFill>
              <a:srgbClr val="E6E6FD"/>
            </a:solidFill>
            <a:prstDash val="solid"/>
          </a:ln>
        </p:spPr>
        <p:txBody>
          <a:bodyPr/>
          <a:lstStyle/>
          <a:p>
            <a:endParaRPr lang="es-ES"/>
          </a:p>
        </p:txBody>
      </p:sp>
      <p:sp>
        <p:nvSpPr>
          <p:cNvPr id="5" name="Text 2"/>
          <p:cNvSpPr/>
          <p:nvPr/>
        </p:nvSpPr>
        <p:spPr>
          <a:xfrm>
            <a:off x="1506220" y="1386205"/>
            <a:ext cx="4297680" cy="44500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5"/>
          <p:cNvSpPr/>
          <p:nvPr/>
        </p:nvSpPr>
        <p:spPr>
          <a:xfrm>
            <a:off x="-3810" y="4144645"/>
            <a:ext cx="12206605" cy="2713355"/>
          </a:xfrm>
          <a:custGeom>
            <a:avLst/>
            <a:gdLst/>
            <a:ahLst/>
            <a:cxnLst/>
            <a:rect l="l" t="t" r="r" b="b"/>
            <a:pathLst>
              <a:path w="12206605" h="2713355">
                <a:moveTo>
                  <a:pt x="0" y="1346200"/>
                </a:moveTo>
                <a:cubicBezTo>
                  <a:pt x="1021080" y="554355"/>
                  <a:pt x="3368040" y="0"/>
                  <a:pt x="6099810" y="0"/>
                </a:cubicBezTo>
                <a:cubicBezTo>
                  <a:pt x="8837930" y="0"/>
                  <a:pt x="11189335" y="556895"/>
                  <a:pt x="12206605" y="1351280"/>
                </a:cubicBezTo>
                <a:lnTo>
                  <a:pt x="12206605" y="2713355"/>
                </a:lnTo>
                <a:lnTo>
                  <a:pt x="0" y="2713355"/>
                </a:lnTo>
                <a:lnTo>
                  <a:pt x="0" y="1346200"/>
                </a:lnTo>
                <a:close/>
              </a:path>
            </a:pathLst>
          </a:custGeom>
          <a:solidFill>
            <a:srgbClr val="E1ADFD"/>
          </a:solidFill>
          <a:ln/>
        </p:spPr>
        <p:txBody>
          <a:bodyPr/>
          <a:lstStyle/>
          <a:p>
            <a:endParaRPr lang="es-ES"/>
          </a:p>
        </p:txBody>
      </p:sp>
      <p:sp>
        <p:nvSpPr>
          <p:cNvPr id="9" name="Text 6"/>
          <p:cNvSpPr/>
          <p:nvPr/>
        </p:nvSpPr>
        <p:spPr>
          <a:xfrm>
            <a:off x="-3810" y="4144645"/>
            <a:ext cx="12206605" cy="27133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9"/>
          <p:cNvSpPr/>
          <p:nvPr/>
        </p:nvSpPr>
        <p:spPr>
          <a:xfrm>
            <a:off x="1506220" y="4146927"/>
            <a:ext cx="4297680" cy="1689358"/>
          </a:xfrm>
          <a:custGeom>
            <a:avLst/>
            <a:gdLst/>
            <a:ahLst/>
            <a:cxnLst/>
            <a:rect l="l" t="t" r="r" b="b"/>
            <a:pathLst>
              <a:path w="4297680" h="1689358">
                <a:moveTo>
                  <a:pt x="0" y="616044"/>
                </a:moveTo>
                <a:cubicBezTo>
                  <a:pt x="112395" y="574763"/>
                  <a:pt x="655320" y="425515"/>
                  <a:pt x="691515" y="422340"/>
                </a:cubicBezTo>
                <a:lnTo>
                  <a:pt x="824230" y="390585"/>
                </a:lnTo>
                <a:lnTo>
                  <a:pt x="959485" y="360100"/>
                </a:lnTo>
                <a:lnTo>
                  <a:pt x="1096645" y="330886"/>
                </a:lnTo>
                <a:lnTo>
                  <a:pt x="1236345" y="302941"/>
                </a:lnTo>
                <a:lnTo>
                  <a:pt x="1377950" y="275632"/>
                </a:lnTo>
                <a:lnTo>
                  <a:pt x="1521460" y="249593"/>
                </a:lnTo>
                <a:lnTo>
                  <a:pt x="1667510" y="224824"/>
                </a:lnTo>
                <a:lnTo>
                  <a:pt x="1815465" y="201326"/>
                </a:lnTo>
                <a:lnTo>
                  <a:pt x="1965325" y="178462"/>
                </a:lnTo>
                <a:lnTo>
                  <a:pt x="2117725" y="157504"/>
                </a:lnTo>
                <a:lnTo>
                  <a:pt x="2271395" y="137181"/>
                </a:lnTo>
                <a:lnTo>
                  <a:pt x="2426970" y="118763"/>
                </a:lnTo>
                <a:lnTo>
                  <a:pt x="2584450" y="100980"/>
                </a:lnTo>
                <a:lnTo>
                  <a:pt x="2743200" y="85103"/>
                </a:lnTo>
                <a:lnTo>
                  <a:pt x="2903855" y="70496"/>
                </a:lnTo>
                <a:lnTo>
                  <a:pt x="3066415" y="56524"/>
                </a:lnTo>
                <a:lnTo>
                  <a:pt x="3230245" y="44457"/>
                </a:lnTo>
                <a:lnTo>
                  <a:pt x="3395345" y="33660"/>
                </a:lnTo>
                <a:lnTo>
                  <a:pt x="3562350" y="24134"/>
                </a:lnTo>
                <a:lnTo>
                  <a:pt x="3729990" y="16513"/>
                </a:lnTo>
                <a:lnTo>
                  <a:pt x="3899535" y="9526"/>
                </a:lnTo>
                <a:lnTo>
                  <a:pt x="4070350" y="4446"/>
                </a:lnTo>
                <a:lnTo>
                  <a:pt x="4242435" y="635"/>
                </a:lnTo>
                <a:lnTo>
                  <a:pt x="4297680" y="0"/>
                </a:lnTo>
                <a:lnTo>
                  <a:pt x="4297680" y="1516612"/>
                </a:lnTo>
                <a:cubicBezTo>
                  <a:pt x="4300855" y="1613781"/>
                  <a:pt x="4211955" y="1691898"/>
                  <a:pt x="4124960" y="1689358"/>
                </a:cubicBezTo>
                <a:lnTo>
                  <a:pt x="172720" y="1689358"/>
                </a:lnTo>
                <a:cubicBezTo>
                  <a:pt x="75565" y="1692533"/>
                  <a:pt x="-2540" y="1603620"/>
                  <a:pt x="0" y="1516612"/>
                </a:cubicBezTo>
                <a:lnTo>
                  <a:pt x="0" y="616044"/>
                </a:lnTo>
                <a:close/>
              </a:path>
            </a:pathLst>
          </a:custGeom>
          <a:solidFill>
            <a:srgbClr val="E6E6FD"/>
          </a:solidFill>
          <a:ln/>
        </p:spPr>
        <p:txBody>
          <a:bodyPr/>
          <a:lstStyle/>
          <a:p>
            <a:endParaRPr lang="es-ES"/>
          </a:p>
        </p:txBody>
      </p:sp>
      <p:sp>
        <p:nvSpPr>
          <p:cNvPr id="13" name="Text 10"/>
          <p:cNvSpPr/>
          <p:nvPr/>
        </p:nvSpPr>
        <p:spPr>
          <a:xfrm>
            <a:off x="1506220" y="4146927"/>
            <a:ext cx="4297680" cy="1689358"/>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Text 13"/>
          <p:cNvSpPr/>
          <p:nvPr/>
        </p:nvSpPr>
        <p:spPr>
          <a:xfrm>
            <a:off x="1778000" y="1621155"/>
            <a:ext cx="3756660" cy="2389188"/>
          </a:xfrm>
          <a:prstGeom prst="rect">
            <a:avLst/>
          </a:prstGeom>
          <a:noFill/>
          <a:ln/>
        </p:spPr>
        <p:txBody>
          <a:bodyPr wrap="square" lIns="91440" tIns="45720" rIns="91440" bIns="45720" rtlCol="0" anchor="t">
            <a:spAutoFit/>
          </a:bodyPr>
          <a:lstStyle/>
          <a:p>
            <a:pPr marL="0" indent="0" algn="l">
              <a:lnSpc>
                <a:spcPct val="140000"/>
              </a:lnSpc>
              <a:buNone/>
            </a:pPr>
            <a:r>
              <a:rPr lang="en-US" sz="1600" dirty="0">
                <a:solidFill>
                  <a:srgbClr val="000000"/>
                </a:solidFill>
                <a:latin typeface="MiSans" pitchFamily="34" charset="0"/>
                <a:ea typeface="MiSans" pitchFamily="34" charset="-122"/>
                <a:cs typeface="MiSans" pitchFamily="34" charset="-120"/>
              </a:rPr>
              <a:t>ChefCalc utiliza un stack tecnológico robusto, incluyendo Python para backend, Flask para API REST, PostgreSQL para la base de datos y HTML/CSS/JS para frontend. Estas tecnologías garantizan un sistema escalable y eficiente.</a:t>
            </a:r>
            <a:endParaRPr lang="en-US" sz="1600" dirty="0"/>
          </a:p>
        </p:txBody>
      </p:sp>
      <p:sp>
        <p:nvSpPr>
          <p:cNvPr id="17" name="Text 14"/>
          <p:cNvSpPr/>
          <p:nvPr/>
        </p:nvSpPr>
        <p:spPr>
          <a:xfrm>
            <a:off x="1776095" y="4744720"/>
            <a:ext cx="3758565" cy="368300"/>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0"/>
                <a:ea typeface="MiSans" pitchFamily="34" charset="-122"/>
                <a:cs typeface="MiSans" pitchFamily="34" charset="-120"/>
              </a:rPr>
              <a:t>Tecnologías principales</a:t>
            </a:r>
            <a:endParaRPr lang="en-US" sz="1600" dirty="0"/>
          </a:p>
        </p:txBody>
      </p:sp>
      <p:pic>
        <p:nvPicPr>
          <p:cNvPr id="1026" name="Picture 2" descr="Python - Iconos Social Media y Logos">
            <a:extLst>
              <a:ext uri="{FF2B5EF4-FFF2-40B4-BE49-F238E27FC236}">
                <a16:creationId xmlns:a16="http://schemas.microsoft.com/office/drawing/2014/main" id="{61F21BEC-B841-2046-80B7-0A37D9964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544" y="1687547"/>
            <a:ext cx="1472500" cy="147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 Primer Programa Flask | Manual Web">
            <a:extLst>
              <a:ext uri="{FF2B5EF4-FFF2-40B4-BE49-F238E27FC236}">
                <a16:creationId xmlns:a16="http://schemas.microsoft.com/office/drawing/2014/main" id="{09B4E078-7B81-DEDD-6677-2F3384CBB2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8616" y="1469534"/>
            <a:ext cx="1908525" cy="1908525"/>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6" descr="PostgreSQL - Wikipedia, la enciclopedia libre">
            <a:extLst>
              <a:ext uri="{FF2B5EF4-FFF2-40B4-BE49-F238E27FC236}">
                <a16:creationId xmlns:a16="http://schemas.microsoft.com/office/drawing/2014/main" id="{39808D99-5F0B-2807-9CEF-01C425559B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2" name="Picture 8" descr="Catálogo - Confluence">
            <a:extLst>
              <a:ext uri="{FF2B5EF4-FFF2-40B4-BE49-F238E27FC236}">
                <a16:creationId xmlns:a16="http://schemas.microsoft.com/office/drawing/2014/main" id="{CAC03AFA-4794-BF0D-C3A2-705E11D1D9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9847" y="1044196"/>
            <a:ext cx="2523172" cy="28056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ómo integramos los lenguajes HTML, CSS, y JavaScript?">
            <a:extLst>
              <a:ext uri="{FF2B5EF4-FFF2-40B4-BE49-F238E27FC236}">
                <a16:creationId xmlns:a16="http://schemas.microsoft.com/office/drawing/2014/main" id="{197FB129-2314-CCA7-1E35-E1E3B4CF6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4207" y="3664297"/>
            <a:ext cx="5331958" cy="26894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8A4EC9-E77F-C301-D65E-9DB10BC1A18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25A499B-A5B4-DA5F-4F62-00D34016A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1" descr="https://kimi-img.moonshot.cn/pub/slides/slides_tmpl/image/25-08-27-20:07:40-d2nfa318bjvh7rlj0gfg.jpg">
            <a:extLst>
              <a:ext uri="{FF2B5EF4-FFF2-40B4-BE49-F238E27FC236}">
                <a16:creationId xmlns:a16="http://schemas.microsoft.com/office/drawing/2014/main" id="{C98C1F0E-5CE5-3EC4-3825-7D78901309DD}"/>
              </a:ext>
            </a:extLst>
          </p:cNvPr>
          <p:cNvPicPr>
            <a:picLocks noChangeAspect="1"/>
          </p:cNvPicPr>
          <p:nvPr/>
        </p:nvPicPr>
        <p:blipFill>
          <a:blip r:embed="rId3">
            <a:alphaModFix/>
          </a:blip>
          <a:srcRect t="4894" b="9150"/>
          <a:stretch>
            <a:fillRect/>
          </a:stretch>
        </p:blipFill>
        <p:spPr>
          <a:xfrm>
            <a:off x="4547937" y="-5"/>
            <a:ext cx="7644062" cy="3681406"/>
          </a:xfrm>
          <a:prstGeom prst="rect">
            <a:avLst/>
          </a:prstGeom>
        </p:spPr>
      </p:pic>
      <p:pic>
        <p:nvPicPr>
          <p:cNvPr id="2" name="Image 0" descr="https://kimi-img.moonshot.cn/pub/slides/slides_tmpl/image/25-08-27-20:07:37-d2nfa298bjvh7rlj0gcg.png">
            <a:extLst>
              <a:ext uri="{FF2B5EF4-FFF2-40B4-BE49-F238E27FC236}">
                <a16:creationId xmlns:a16="http://schemas.microsoft.com/office/drawing/2014/main" id="{6002F710-AE86-2E05-7779-20E8D01C94FB}"/>
              </a:ext>
            </a:extLst>
          </p:cNvPr>
          <p:cNvPicPr>
            <a:picLocks noChangeAspect="1"/>
          </p:cNvPicPr>
          <p:nvPr/>
        </p:nvPicPr>
        <p:blipFill>
          <a:blip r:embed="rId4"/>
          <a:srcRect t="26124" r="-7" b="-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021AAFD5-F5DB-8718-7792-10BA3F260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a:extLst>
              <a:ext uri="{FF2B5EF4-FFF2-40B4-BE49-F238E27FC236}">
                <a16:creationId xmlns:a16="http://schemas.microsoft.com/office/drawing/2014/main" id="{69D05B2F-3CC1-752F-E18D-C5F39EEA987B}"/>
              </a:ext>
            </a:extLst>
          </p:cNvPr>
          <p:cNvSpPr/>
          <p:nvPr/>
        </p:nvSpPr>
        <p:spPr>
          <a:xfrm>
            <a:off x="-4111" y="2733869"/>
            <a:ext cx="4552047" cy="773825"/>
          </a:xfrm>
          <a:prstGeom prst="rect">
            <a:avLst/>
          </a:prstGeom>
        </p:spPr>
        <p:txBody>
          <a:bodyPr vert="horz" lIns="91440" tIns="45720" rIns="91440" bIns="45720" rtlCol="0" anchor="b">
            <a:normAutofit lnSpcReduction="10000"/>
          </a:bodyPr>
          <a:lstStyle/>
          <a:p>
            <a:pPr marL="0" indent="0" algn="ctr">
              <a:lnSpc>
                <a:spcPct val="90000"/>
              </a:lnSpc>
              <a:spcBef>
                <a:spcPct val="0"/>
              </a:spcBef>
              <a:spcAft>
                <a:spcPts val="600"/>
              </a:spcAft>
            </a:pPr>
            <a:r>
              <a:rPr lang="en-US" sz="5000" b="1" kern="1200" dirty="0">
                <a:solidFill>
                  <a:schemeClr val="bg1"/>
                </a:solidFill>
                <a:latin typeface="+mj-lt"/>
                <a:ea typeface="+mj-ea"/>
                <a:cs typeface="+mj-cs"/>
              </a:rPr>
              <a:t>I.A DeepSeek</a:t>
            </a:r>
            <a:endParaRPr lang="en-US" sz="5000" kern="1200" dirty="0">
              <a:solidFill>
                <a:schemeClr val="bg1"/>
              </a:solidFill>
              <a:latin typeface="+mj-lt"/>
              <a:ea typeface="+mj-ea"/>
              <a:cs typeface="+mj-cs"/>
            </a:endParaRPr>
          </a:p>
        </p:txBody>
      </p:sp>
      <p:sp>
        <p:nvSpPr>
          <p:cNvPr id="4" name="Text 0">
            <a:extLst>
              <a:ext uri="{FF2B5EF4-FFF2-40B4-BE49-F238E27FC236}">
                <a16:creationId xmlns:a16="http://schemas.microsoft.com/office/drawing/2014/main" id="{5C1A4A57-7545-35A9-3455-6CDBD6CF899B}"/>
              </a:ext>
            </a:extLst>
          </p:cNvPr>
          <p:cNvSpPr/>
          <p:nvPr/>
        </p:nvSpPr>
        <p:spPr>
          <a:xfrm>
            <a:off x="1376734" y="1053559"/>
            <a:ext cx="1794469" cy="1269763"/>
          </a:xfrm>
          <a:prstGeom prst="rect">
            <a:avLst/>
          </a:prstGeom>
        </p:spPr>
        <p:txBody>
          <a:bodyPr vert="horz" lIns="91440" tIns="45720" rIns="91440" bIns="45720" rtlCol="0">
            <a:noAutofit/>
          </a:bodyPr>
          <a:lstStyle/>
          <a:p>
            <a:pPr algn="ctr">
              <a:lnSpc>
                <a:spcPct val="90000"/>
              </a:lnSpc>
              <a:spcBef>
                <a:spcPts val="1000"/>
              </a:spcBef>
            </a:pPr>
            <a:r>
              <a:rPr lang="en-US" sz="10000" b="1" dirty="0">
                <a:solidFill>
                  <a:schemeClr val="bg1"/>
                </a:solidFill>
              </a:rPr>
              <a:t>07</a:t>
            </a:r>
            <a:endParaRPr lang="en-US" sz="10000" kern="1200" dirty="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603EBA4D-5D69-91E1-D701-94FF707611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3788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Shape 0"/>
          <p:cNvSpPr/>
          <p:nvPr/>
        </p:nvSpPr>
        <p:spPr>
          <a:xfrm flipV="1">
            <a:off x="1799590" y="0"/>
            <a:ext cx="8578850" cy="3581400"/>
          </a:xfrm>
          <a:prstGeom prst="round2SameRect">
            <a:avLst>
              <a:gd name="adj1" fmla="val 50000"/>
              <a:gd name="adj2" fmla="val 0"/>
            </a:avLst>
          </a:prstGeom>
          <a:solidFill>
            <a:srgbClr val="E6E6FD"/>
          </a:solidFill>
          <a:ln/>
        </p:spPr>
        <p:txBody>
          <a:bodyPr/>
          <a:lstStyle/>
          <a:p>
            <a:endParaRPr lang="es-ES" dirty="0"/>
          </a:p>
        </p:txBody>
      </p:sp>
      <p:sp>
        <p:nvSpPr>
          <p:cNvPr id="4" name="Text 1"/>
          <p:cNvSpPr/>
          <p:nvPr/>
        </p:nvSpPr>
        <p:spPr>
          <a:xfrm>
            <a:off x="1799590" y="0"/>
            <a:ext cx="8578850" cy="35814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13970" y="5420360"/>
            <a:ext cx="12206605" cy="1463040"/>
          </a:xfrm>
          <a:prstGeom prst="round2SameRect">
            <a:avLst/>
          </a:prstGeom>
          <a:solidFill>
            <a:srgbClr val="E6E6FD"/>
          </a:solidFill>
          <a:ln/>
        </p:spPr>
        <p:txBody>
          <a:bodyPr/>
          <a:lstStyle/>
          <a:p>
            <a:endParaRPr lang="es-ES"/>
          </a:p>
        </p:txBody>
      </p:sp>
      <p:sp>
        <p:nvSpPr>
          <p:cNvPr id="6" name="Text 3"/>
          <p:cNvSpPr/>
          <p:nvPr/>
        </p:nvSpPr>
        <p:spPr>
          <a:xfrm>
            <a:off x="-13970" y="5420360"/>
            <a:ext cx="12206605" cy="146304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1302547" y="517099"/>
            <a:ext cx="9572936" cy="707886"/>
          </a:xfrm>
          <a:prstGeom prst="rect">
            <a:avLst/>
          </a:prstGeom>
          <a:noFill/>
          <a:ln/>
        </p:spPr>
        <p:txBody>
          <a:bodyPr wrap="square" lIns="91440" tIns="45720" rIns="91440" bIns="45720" rtlCol="0" anchor="t">
            <a:spAutoFit/>
          </a:bodyPr>
          <a:lstStyle/>
          <a:p>
            <a:pPr marL="0" indent="0" algn="l">
              <a:lnSpc>
                <a:spcPct val="100000"/>
              </a:lnSpc>
              <a:buNone/>
            </a:pPr>
            <a:r>
              <a:rPr lang="en-US" sz="4000" b="1" dirty="0">
                <a:solidFill>
                  <a:srgbClr val="000000"/>
                </a:solidFill>
                <a:latin typeface="MiSans" pitchFamily="34" charset="0"/>
                <a:ea typeface="MiSans" pitchFamily="34" charset="-122"/>
                <a:cs typeface="MiSans" pitchFamily="34" charset="-120"/>
              </a:rPr>
              <a:t>Integración DeepSeek AI para Recetas</a:t>
            </a:r>
            <a:endParaRPr lang="en-US" sz="1600" dirty="0"/>
          </a:p>
        </p:txBody>
      </p:sp>
      <p:sp>
        <p:nvSpPr>
          <p:cNvPr id="8" name="Shape 5"/>
          <p:cNvSpPr/>
          <p:nvPr/>
        </p:nvSpPr>
        <p:spPr>
          <a:xfrm>
            <a:off x="573671" y="1824964"/>
            <a:ext cx="5522329" cy="3733800"/>
          </a:xfrm>
          <a:prstGeom prst="roundRect">
            <a:avLst>
              <a:gd name="adj" fmla="val 6531"/>
            </a:avLst>
          </a:prstGeom>
          <a:solidFill>
            <a:srgbClr val="FFFFFF">
              <a:alpha val="94118"/>
            </a:srgbClr>
          </a:solidFill>
          <a:ln w="19050">
            <a:gradFill flip="none" rotWithShape="1">
              <a:gsLst>
                <a:gs pos="0">
                  <a:srgbClr val="E1ADFD"/>
                </a:gs>
                <a:gs pos="100000">
                  <a:srgbClr val="94E7FC"/>
                </a:gs>
              </a:gsLst>
              <a:lin ang="2700000" scaled="1"/>
            </a:gradFill>
            <a:prstDash val="solid"/>
          </a:ln>
        </p:spPr>
        <p:txBody>
          <a:bodyPr/>
          <a:lstStyle/>
          <a:p>
            <a:endParaRPr lang="es-ES"/>
          </a:p>
        </p:txBody>
      </p:sp>
      <p:sp>
        <p:nvSpPr>
          <p:cNvPr id="9" name="Text 6"/>
          <p:cNvSpPr/>
          <p:nvPr/>
        </p:nvSpPr>
        <p:spPr>
          <a:xfrm>
            <a:off x="573671" y="1824964"/>
            <a:ext cx="7331075" cy="37338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Text 7"/>
          <p:cNvSpPr/>
          <p:nvPr/>
        </p:nvSpPr>
        <p:spPr>
          <a:xfrm>
            <a:off x="865453" y="2145639"/>
            <a:ext cx="6662420" cy="432991"/>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000000"/>
                </a:solidFill>
                <a:latin typeface="MiSans" pitchFamily="34" charset="0"/>
                <a:ea typeface="MiSans" pitchFamily="34" charset="-122"/>
                <a:cs typeface="MiSans" pitchFamily="34" charset="-120"/>
              </a:rPr>
              <a:t>Flujo de trabajo con IA</a:t>
            </a:r>
            <a:endParaRPr lang="en-US" sz="1600" dirty="0"/>
          </a:p>
        </p:txBody>
      </p:sp>
      <p:sp>
        <p:nvSpPr>
          <p:cNvPr id="11" name="Text 8"/>
          <p:cNvSpPr/>
          <p:nvPr/>
        </p:nvSpPr>
        <p:spPr>
          <a:xfrm>
            <a:off x="865453" y="2802229"/>
            <a:ext cx="5012833" cy="2626745"/>
          </a:xfrm>
          <a:prstGeom prst="rect">
            <a:avLst/>
          </a:prstGeom>
          <a:noFill/>
          <a:ln/>
        </p:spPr>
        <p:txBody>
          <a:bodyPr wrap="square" lIns="91440" tIns="45720" rIns="91440" bIns="45720" rtlCol="0" anchor="t">
            <a:spAutoFit/>
          </a:bodyPr>
          <a:lstStyle/>
          <a:p>
            <a:pPr marL="0" indent="0" algn="just">
              <a:lnSpc>
                <a:spcPct val="130000"/>
              </a:lnSpc>
              <a:buNone/>
            </a:pPr>
            <a:r>
              <a:rPr lang="en-US" sz="1600" dirty="0">
                <a:solidFill>
                  <a:srgbClr val="000000"/>
                </a:solidFill>
                <a:latin typeface="MiSans" pitchFamily="34" charset="0"/>
                <a:ea typeface="MiSans" pitchFamily="34" charset="-122"/>
                <a:cs typeface="MiSans" pitchFamily="34" charset="-120"/>
              </a:rPr>
              <a:t>ChefCalc se integra con DeepSeek AI para generar recetas con cantidades exactas. El flujo de trabajo incluye el procesamiento de prompts de usuario, la generación de recetas en formato JSON estandarizado, la validación automática de datos y la inserción en la base de datos PostgreSQL. Esta integración mejora la precisión y la eficiencia en la generación de recetas.</a:t>
            </a:r>
            <a:endParaRPr lang="en-US" sz="1200" dirty="0"/>
          </a:p>
        </p:txBody>
      </p:sp>
      <p:sp>
        <p:nvSpPr>
          <p:cNvPr id="12" name="AutoShape 4" descr="DeepSeek Demystified: How This Open-Source Chatbot Outpaced Industry Giants  - Cohorte Projects">
            <a:extLst>
              <a:ext uri="{FF2B5EF4-FFF2-40B4-BE49-F238E27FC236}">
                <a16:creationId xmlns:a16="http://schemas.microsoft.com/office/drawing/2014/main" id="{B22FCA88-F828-F65C-4E18-F846BF06CC2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AutoShape 6">
            <a:extLst>
              <a:ext uri="{FF2B5EF4-FFF2-40B4-BE49-F238E27FC236}">
                <a16:creationId xmlns:a16="http://schemas.microsoft.com/office/drawing/2014/main" id="{F4136886-5F34-9D5C-D770-D4BFA105F81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AutoShape 8">
            <a:extLst>
              <a:ext uri="{FF2B5EF4-FFF2-40B4-BE49-F238E27FC236}">
                <a16:creationId xmlns:a16="http://schemas.microsoft.com/office/drawing/2014/main" id="{CE34E55E-1F7E-1B77-58D1-2B87D6820020}"/>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AutoShape 10">
            <a:extLst>
              <a:ext uri="{FF2B5EF4-FFF2-40B4-BE49-F238E27FC236}">
                <a16:creationId xmlns:a16="http://schemas.microsoft.com/office/drawing/2014/main" id="{FA10FF76-9D53-50C1-4C60-4EEF7AC359C6}"/>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Imagen 16" descr="Logotipo, nombre de la empresa&#10;&#10;El contenido generado por IA puede ser incorrecto.">
            <a:extLst>
              <a:ext uri="{FF2B5EF4-FFF2-40B4-BE49-F238E27FC236}">
                <a16:creationId xmlns:a16="http://schemas.microsoft.com/office/drawing/2014/main" id="{71D9EEBE-D293-5FCD-A350-98732D12C6F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0846" y1="71279" x2="69154" y2="74535"/>
                        <a14:foregroundMark x1="69154" y1="74535" x2="69231" y2="73605"/>
                      </a14:backgroundRemoval>
                    </a14:imgEffect>
                  </a14:imgLayer>
                </a14:imgProps>
              </a:ext>
            </a:extLst>
          </a:blip>
          <a:stretch>
            <a:fillRect/>
          </a:stretch>
        </p:blipFill>
        <p:spPr>
          <a:xfrm>
            <a:off x="5759436" y="1343973"/>
            <a:ext cx="6764314" cy="44748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437C50-98ED-6CB1-F960-77F6BA6362D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EA68D7B-98D9-4341-9189-2204B5503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1" descr="https://kimi-img.moonshot.cn/pub/slides/slides_tmpl/image/25-08-27-20:07:40-d2nfa318bjvh7rlj0gfg.jpg">
            <a:extLst>
              <a:ext uri="{FF2B5EF4-FFF2-40B4-BE49-F238E27FC236}">
                <a16:creationId xmlns:a16="http://schemas.microsoft.com/office/drawing/2014/main" id="{10656519-E930-5BD4-0B5D-BA2AA01B6AFC}"/>
              </a:ext>
            </a:extLst>
          </p:cNvPr>
          <p:cNvPicPr>
            <a:picLocks noChangeAspect="1"/>
          </p:cNvPicPr>
          <p:nvPr/>
        </p:nvPicPr>
        <p:blipFill>
          <a:blip r:embed="rId3">
            <a:alphaModFix/>
          </a:blip>
          <a:srcRect t="4894" b="9150"/>
          <a:stretch>
            <a:fillRect/>
          </a:stretch>
        </p:blipFill>
        <p:spPr>
          <a:xfrm>
            <a:off x="4547937" y="-5"/>
            <a:ext cx="7644062" cy="3681406"/>
          </a:xfrm>
          <a:prstGeom prst="rect">
            <a:avLst/>
          </a:prstGeom>
        </p:spPr>
      </p:pic>
      <p:pic>
        <p:nvPicPr>
          <p:cNvPr id="2" name="Image 0" descr="https://kimi-img.moonshot.cn/pub/slides/slides_tmpl/image/25-08-27-20:07:37-d2nfa298bjvh7rlj0gcg.png">
            <a:extLst>
              <a:ext uri="{FF2B5EF4-FFF2-40B4-BE49-F238E27FC236}">
                <a16:creationId xmlns:a16="http://schemas.microsoft.com/office/drawing/2014/main" id="{AE5F7844-8288-1108-0666-88C2993DD0C0}"/>
              </a:ext>
            </a:extLst>
          </p:cNvPr>
          <p:cNvPicPr>
            <a:picLocks noChangeAspect="1"/>
          </p:cNvPicPr>
          <p:nvPr/>
        </p:nvPicPr>
        <p:blipFill>
          <a:blip r:embed="rId4"/>
          <a:srcRect t="26124" r="-7" b="-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3B2BCFF1-8425-7E3C-B2D0-ECF477A87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a:extLst>
              <a:ext uri="{FF2B5EF4-FFF2-40B4-BE49-F238E27FC236}">
                <a16:creationId xmlns:a16="http://schemas.microsoft.com/office/drawing/2014/main" id="{B62E1861-C85F-6357-EFFF-37FB342333C8}"/>
              </a:ext>
            </a:extLst>
          </p:cNvPr>
          <p:cNvSpPr/>
          <p:nvPr/>
        </p:nvSpPr>
        <p:spPr>
          <a:xfrm>
            <a:off x="-4111" y="2733869"/>
            <a:ext cx="4552047" cy="773825"/>
          </a:xfrm>
          <a:prstGeom prst="rect">
            <a:avLst/>
          </a:prstGeom>
        </p:spPr>
        <p:txBody>
          <a:bodyPr vert="horz" lIns="91440" tIns="45720" rIns="91440" bIns="45720" rtlCol="0" anchor="b">
            <a:normAutofit lnSpcReduction="10000"/>
          </a:bodyPr>
          <a:lstStyle/>
          <a:p>
            <a:pPr marL="0" indent="0" algn="ctr">
              <a:lnSpc>
                <a:spcPct val="90000"/>
              </a:lnSpc>
              <a:spcBef>
                <a:spcPct val="0"/>
              </a:spcBef>
              <a:spcAft>
                <a:spcPts val="600"/>
              </a:spcAft>
            </a:pPr>
            <a:r>
              <a:rPr lang="en-US" sz="5000" b="1" kern="1200" dirty="0">
                <a:solidFill>
                  <a:schemeClr val="bg1"/>
                </a:solidFill>
                <a:latin typeface="+mj-lt"/>
                <a:ea typeface="+mj-ea"/>
                <a:cs typeface="+mj-cs"/>
              </a:rPr>
              <a:t>I</a:t>
            </a:r>
            <a:r>
              <a:rPr lang="en-US" sz="5000" b="1" dirty="0">
                <a:solidFill>
                  <a:schemeClr val="bg1"/>
                </a:solidFill>
                <a:latin typeface="+mj-lt"/>
                <a:ea typeface="+mj-ea"/>
                <a:cs typeface="+mj-cs"/>
              </a:rPr>
              <a:t>mpacto</a:t>
            </a:r>
            <a:endParaRPr lang="en-US" sz="5000" kern="1200" dirty="0">
              <a:solidFill>
                <a:schemeClr val="bg1"/>
              </a:solidFill>
              <a:latin typeface="+mj-lt"/>
              <a:ea typeface="+mj-ea"/>
              <a:cs typeface="+mj-cs"/>
            </a:endParaRPr>
          </a:p>
        </p:txBody>
      </p:sp>
      <p:sp>
        <p:nvSpPr>
          <p:cNvPr id="4" name="Text 0">
            <a:extLst>
              <a:ext uri="{FF2B5EF4-FFF2-40B4-BE49-F238E27FC236}">
                <a16:creationId xmlns:a16="http://schemas.microsoft.com/office/drawing/2014/main" id="{B815AC44-A6EA-60D6-8F67-4D227A9641EA}"/>
              </a:ext>
            </a:extLst>
          </p:cNvPr>
          <p:cNvSpPr/>
          <p:nvPr/>
        </p:nvSpPr>
        <p:spPr>
          <a:xfrm>
            <a:off x="1376734" y="1053559"/>
            <a:ext cx="1794469" cy="1269763"/>
          </a:xfrm>
          <a:prstGeom prst="rect">
            <a:avLst/>
          </a:prstGeom>
        </p:spPr>
        <p:txBody>
          <a:bodyPr vert="horz" lIns="91440" tIns="45720" rIns="91440" bIns="45720" rtlCol="0">
            <a:noAutofit/>
          </a:bodyPr>
          <a:lstStyle/>
          <a:p>
            <a:pPr algn="ctr">
              <a:lnSpc>
                <a:spcPct val="90000"/>
              </a:lnSpc>
              <a:spcBef>
                <a:spcPts val="1000"/>
              </a:spcBef>
            </a:pPr>
            <a:r>
              <a:rPr lang="en-US" sz="10000" b="1" dirty="0">
                <a:solidFill>
                  <a:schemeClr val="bg1"/>
                </a:solidFill>
              </a:rPr>
              <a:t>08</a:t>
            </a:r>
            <a:endParaRPr lang="en-US" sz="10000" kern="1200" dirty="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4E9D9A61-917A-7DD4-6E3A-E2C25E3C76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Shape 1">
            <a:extLst>
              <a:ext uri="{FF2B5EF4-FFF2-40B4-BE49-F238E27FC236}">
                <a16:creationId xmlns:a16="http://schemas.microsoft.com/office/drawing/2014/main" id="{395B3AFE-9DC4-20E1-EF41-3C3D7936F402}"/>
              </a:ext>
            </a:extLst>
          </p:cNvPr>
          <p:cNvSpPr/>
          <p:nvPr/>
        </p:nvSpPr>
        <p:spPr>
          <a:xfrm>
            <a:off x="5912803" y="-1907282"/>
            <a:ext cx="366394" cy="569641"/>
          </a:xfrm>
          <a:prstGeom prst="roundRect">
            <a:avLst>
              <a:gd name="adj" fmla="val 8569"/>
            </a:avLst>
          </a:prstGeom>
          <a:solidFill>
            <a:srgbClr val="FFFFFF"/>
          </a:solidFill>
          <a:ln w="19050">
            <a:gradFill flip="none" rotWithShape="1">
              <a:gsLst>
                <a:gs pos="0">
                  <a:srgbClr val="E6E6FD"/>
                </a:gs>
                <a:gs pos="38000">
                  <a:srgbClr val="77B437">
                    <a:alpha val="0"/>
                  </a:srgbClr>
                </a:gs>
                <a:gs pos="66000">
                  <a:srgbClr val="80BD3F">
                    <a:alpha val="0"/>
                  </a:srgbClr>
                </a:gs>
                <a:gs pos="100000">
                  <a:srgbClr val="E6E6FD"/>
                </a:gs>
              </a:gsLst>
              <a:lin ang="0" scaled="1"/>
            </a:gradFill>
            <a:prstDash val="solid"/>
          </a:ln>
        </p:spPr>
        <p:txBody>
          <a:bodyPr/>
          <a:lstStyle/>
          <a:p>
            <a:endParaRPr lang="es-ES"/>
          </a:p>
        </p:txBody>
      </p:sp>
      <p:sp>
        <p:nvSpPr>
          <p:cNvPr id="7" name="Text 2">
            <a:extLst>
              <a:ext uri="{FF2B5EF4-FFF2-40B4-BE49-F238E27FC236}">
                <a16:creationId xmlns:a16="http://schemas.microsoft.com/office/drawing/2014/main" id="{063177E8-4E30-1473-E301-4BCCC60F5BE9}"/>
              </a:ext>
            </a:extLst>
          </p:cNvPr>
          <p:cNvSpPr/>
          <p:nvPr/>
        </p:nvSpPr>
        <p:spPr>
          <a:xfrm>
            <a:off x="213360" y="1508125"/>
            <a:ext cx="11765280" cy="425704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Text 3">
            <a:extLst>
              <a:ext uri="{FF2B5EF4-FFF2-40B4-BE49-F238E27FC236}">
                <a16:creationId xmlns:a16="http://schemas.microsoft.com/office/drawing/2014/main" id="{FA56C26C-4598-0EFC-6259-CBD3FCC865FD}"/>
              </a:ext>
            </a:extLst>
          </p:cNvPr>
          <p:cNvSpPr/>
          <p:nvPr/>
        </p:nvSpPr>
        <p:spPr>
          <a:xfrm>
            <a:off x="-4846495" y="1749395"/>
            <a:ext cx="3255127" cy="400110"/>
          </a:xfrm>
          <a:prstGeom prst="rect">
            <a:avLst/>
          </a:prstGeom>
          <a:noFill/>
          <a:ln/>
        </p:spPr>
        <p:txBody>
          <a:bodyPr wrap="square" lIns="91440" tIns="45720" rIns="91440" bIns="45720" rtlCol="0" anchor="t">
            <a:spAutoFit/>
          </a:bodyPr>
          <a:lstStyle/>
          <a:p>
            <a:pPr marL="0" indent="0" algn="just">
              <a:lnSpc>
                <a:spcPct val="100000"/>
              </a:lnSpc>
              <a:buNone/>
            </a:pPr>
            <a:r>
              <a:rPr lang="en-US" sz="2000" b="1" dirty="0">
                <a:solidFill>
                  <a:srgbClr val="000000"/>
                </a:solidFill>
                <a:latin typeface="MiSans" pitchFamily="34" charset="0"/>
                <a:ea typeface="MiSans" pitchFamily="34" charset="-122"/>
                <a:cs typeface="MiSans" pitchFamily="34" charset="-120"/>
              </a:rPr>
              <a:t>Reducción de desperdicio</a:t>
            </a:r>
            <a:endParaRPr lang="en-US" sz="1600" dirty="0"/>
          </a:p>
        </p:txBody>
      </p:sp>
      <p:sp>
        <p:nvSpPr>
          <p:cNvPr id="9" name="Text 4">
            <a:extLst>
              <a:ext uri="{FF2B5EF4-FFF2-40B4-BE49-F238E27FC236}">
                <a16:creationId xmlns:a16="http://schemas.microsoft.com/office/drawing/2014/main" id="{C1E50A72-F599-4413-BF7B-33FB9488A2B1}"/>
              </a:ext>
            </a:extLst>
          </p:cNvPr>
          <p:cNvSpPr/>
          <p:nvPr/>
        </p:nvSpPr>
        <p:spPr>
          <a:xfrm>
            <a:off x="-4865544" y="2481550"/>
            <a:ext cx="3116580" cy="2853134"/>
          </a:xfrm>
          <a:prstGeom prst="rect">
            <a:avLst/>
          </a:prstGeom>
          <a:noFill/>
          <a:ln/>
        </p:spPr>
        <p:txBody>
          <a:bodyPr wrap="square" lIns="91440" tIns="45720" rIns="91440" bIns="45720" rtlCol="0" anchor="t">
            <a:spAutoFit/>
          </a:bodyPr>
          <a:lstStyle/>
          <a:p>
            <a:pPr marL="0" indent="0" algn="l">
              <a:lnSpc>
                <a:spcPct val="130000"/>
              </a:lnSpc>
              <a:buNone/>
            </a:pPr>
            <a:r>
              <a:rPr lang="en-US" sz="1600" dirty="0">
                <a:solidFill>
                  <a:srgbClr val="000000"/>
                </a:solidFill>
                <a:latin typeface="MiSans" pitchFamily="34" charset="0"/>
                <a:ea typeface="MiSans" pitchFamily="34" charset="-122"/>
                <a:cs typeface="MiSans" pitchFamily="34" charset="-120"/>
              </a:rPr>
              <a:t>ChefCalc logra una reducción del 30% en el desperdicio de alimentos, lo que tiene un impacto significativo tanto económico como ambiental. Esta reducción se logra mediante la precisión en el cálculo de raciones y la gestión eficiente de recursos.</a:t>
            </a:r>
            <a:endParaRPr lang="en-US" sz="1600" dirty="0"/>
          </a:p>
        </p:txBody>
      </p:sp>
      <p:sp>
        <p:nvSpPr>
          <p:cNvPr id="11" name="Shape 5">
            <a:extLst>
              <a:ext uri="{FF2B5EF4-FFF2-40B4-BE49-F238E27FC236}">
                <a16:creationId xmlns:a16="http://schemas.microsoft.com/office/drawing/2014/main" id="{0FBD993A-177A-908A-0A5E-F0CE341E5F8A}"/>
              </a:ext>
            </a:extLst>
          </p:cNvPr>
          <p:cNvSpPr/>
          <p:nvPr/>
        </p:nvSpPr>
        <p:spPr>
          <a:xfrm flipH="1">
            <a:off x="4675505" y="2216150"/>
            <a:ext cx="2840990" cy="2840990"/>
          </a:xfrm>
          <a:prstGeom prst="ellipse">
            <a:avLst/>
          </a:prstGeom>
          <a:solidFill>
            <a:srgbClr val="E1ADFD">
              <a:alpha val="12941"/>
            </a:srgbClr>
          </a:solidFill>
          <a:ln/>
        </p:spPr>
        <p:txBody>
          <a:bodyPr/>
          <a:lstStyle/>
          <a:p>
            <a:endParaRPr lang="es-ES"/>
          </a:p>
        </p:txBody>
      </p:sp>
      <p:sp>
        <p:nvSpPr>
          <p:cNvPr id="13" name="Text 6">
            <a:extLst>
              <a:ext uri="{FF2B5EF4-FFF2-40B4-BE49-F238E27FC236}">
                <a16:creationId xmlns:a16="http://schemas.microsoft.com/office/drawing/2014/main" id="{BCA545B5-23B9-7599-501C-90BF7420CF17}"/>
              </a:ext>
            </a:extLst>
          </p:cNvPr>
          <p:cNvSpPr/>
          <p:nvPr/>
        </p:nvSpPr>
        <p:spPr>
          <a:xfrm>
            <a:off x="4675505" y="2216150"/>
            <a:ext cx="2840990" cy="28409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7">
            <a:extLst>
              <a:ext uri="{FF2B5EF4-FFF2-40B4-BE49-F238E27FC236}">
                <a16:creationId xmlns:a16="http://schemas.microsoft.com/office/drawing/2014/main" id="{07290DAC-B1FE-BEB0-BEF0-7E1543B8AEA8}"/>
              </a:ext>
            </a:extLst>
          </p:cNvPr>
          <p:cNvSpPr/>
          <p:nvPr/>
        </p:nvSpPr>
        <p:spPr>
          <a:xfrm flipH="1">
            <a:off x="3959860" y="1500505"/>
            <a:ext cx="4272280" cy="4272280"/>
          </a:xfrm>
          <a:prstGeom prst="ellipse">
            <a:avLst/>
          </a:prstGeom>
          <a:solidFill>
            <a:srgbClr val="E6E6FD">
              <a:alpha val="12941"/>
            </a:srgbClr>
          </a:solidFill>
          <a:ln/>
        </p:spPr>
        <p:txBody>
          <a:bodyPr/>
          <a:lstStyle/>
          <a:p>
            <a:endParaRPr lang="es-ES"/>
          </a:p>
        </p:txBody>
      </p:sp>
      <p:sp>
        <p:nvSpPr>
          <p:cNvPr id="16" name="Text 8">
            <a:extLst>
              <a:ext uri="{FF2B5EF4-FFF2-40B4-BE49-F238E27FC236}">
                <a16:creationId xmlns:a16="http://schemas.microsoft.com/office/drawing/2014/main" id="{7029725B-D0F0-838E-487B-FA5F3122DD8B}"/>
              </a:ext>
            </a:extLst>
          </p:cNvPr>
          <p:cNvSpPr/>
          <p:nvPr/>
        </p:nvSpPr>
        <p:spPr>
          <a:xfrm>
            <a:off x="3959860" y="1500505"/>
            <a:ext cx="4272280" cy="42722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Shape 9">
            <a:extLst>
              <a:ext uri="{FF2B5EF4-FFF2-40B4-BE49-F238E27FC236}">
                <a16:creationId xmlns:a16="http://schemas.microsoft.com/office/drawing/2014/main" id="{B63C7288-9DD2-8983-2F4A-23D97E33ADB2}"/>
              </a:ext>
            </a:extLst>
          </p:cNvPr>
          <p:cNvSpPr/>
          <p:nvPr/>
        </p:nvSpPr>
        <p:spPr>
          <a:xfrm flipH="1">
            <a:off x="4408805" y="1949450"/>
            <a:ext cx="3374390" cy="3374390"/>
          </a:xfrm>
          <a:prstGeom prst="ellipse">
            <a:avLst/>
          </a:prstGeom>
          <a:solidFill>
            <a:srgbClr val="000000">
              <a:alpha val="0"/>
            </a:srgbClr>
          </a:solidFill>
          <a:ln w="12700">
            <a:solidFill>
              <a:srgbClr val="E1ADFD"/>
            </a:solidFill>
            <a:prstDash val="dash"/>
          </a:ln>
        </p:spPr>
        <p:txBody>
          <a:bodyPr/>
          <a:lstStyle/>
          <a:p>
            <a:endParaRPr lang="es-ES"/>
          </a:p>
        </p:txBody>
      </p:sp>
      <p:sp>
        <p:nvSpPr>
          <p:cNvPr id="18" name="Text 10">
            <a:extLst>
              <a:ext uri="{FF2B5EF4-FFF2-40B4-BE49-F238E27FC236}">
                <a16:creationId xmlns:a16="http://schemas.microsoft.com/office/drawing/2014/main" id="{9A3A06A9-2852-A45E-5944-D57E5BB1EAE1}"/>
              </a:ext>
            </a:extLst>
          </p:cNvPr>
          <p:cNvSpPr/>
          <p:nvPr/>
        </p:nvSpPr>
        <p:spPr>
          <a:xfrm>
            <a:off x="4408805" y="1949450"/>
            <a:ext cx="3374390" cy="33743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Shape 11">
            <a:extLst>
              <a:ext uri="{FF2B5EF4-FFF2-40B4-BE49-F238E27FC236}">
                <a16:creationId xmlns:a16="http://schemas.microsoft.com/office/drawing/2014/main" id="{20E95D23-4C0E-B8CB-C9E2-BC2813F96B21}"/>
              </a:ext>
            </a:extLst>
          </p:cNvPr>
          <p:cNvSpPr/>
          <p:nvPr/>
        </p:nvSpPr>
        <p:spPr>
          <a:xfrm flipH="1">
            <a:off x="5010785" y="2551430"/>
            <a:ext cx="2171065" cy="2171065"/>
          </a:xfrm>
          <a:prstGeom prst="ellipse">
            <a:avLst/>
          </a:prstGeom>
          <a:solidFill>
            <a:srgbClr val="E1ADFD"/>
          </a:solidFill>
          <a:ln/>
        </p:spPr>
        <p:txBody>
          <a:bodyPr/>
          <a:lstStyle/>
          <a:p>
            <a:endParaRPr lang="es-ES"/>
          </a:p>
        </p:txBody>
      </p:sp>
      <p:sp>
        <p:nvSpPr>
          <p:cNvPr id="20" name="Text 12">
            <a:extLst>
              <a:ext uri="{FF2B5EF4-FFF2-40B4-BE49-F238E27FC236}">
                <a16:creationId xmlns:a16="http://schemas.microsoft.com/office/drawing/2014/main" id="{613D3649-AC6E-4971-D602-B75334E9FBFF}"/>
              </a:ext>
            </a:extLst>
          </p:cNvPr>
          <p:cNvSpPr/>
          <p:nvPr/>
        </p:nvSpPr>
        <p:spPr>
          <a:xfrm>
            <a:off x="5010785" y="2551430"/>
            <a:ext cx="2171065" cy="21710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Text 13">
            <a:extLst>
              <a:ext uri="{FF2B5EF4-FFF2-40B4-BE49-F238E27FC236}">
                <a16:creationId xmlns:a16="http://schemas.microsoft.com/office/drawing/2014/main" id="{8407E449-E33C-9D9A-2B57-03AF05136A49}"/>
              </a:ext>
            </a:extLst>
          </p:cNvPr>
          <p:cNvSpPr/>
          <p:nvPr/>
        </p:nvSpPr>
        <p:spPr>
          <a:xfrm>
            <a:off x="13908405" y="179070"/>
            <a:ext cx="3117850" cy="303411"/>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Ahorro en costos</a:t>
            </a:r>
            <a:endParaRPr lang="en-US" sz="1600" dirty="0"/>
          </a:p>
        </p:txBody>
      </p:sp>
      <p:sp>
        <p:nvSpPr>
          <p:cNvPr id="22" name="Text 14">
            <a:extLst>
              <a:ext uri="{FF2B5EF4-FFF2-40B4-BE49-F238E27FC236}">
                <a16:creationId xmlns:a16="http://schemas.microsoft.com/office/drawing/2014/main" id="{7CAD3074-92E6-6635-629A-EAA2F949E68E}"/>
              </a:ext>
            </a:extLst>
          </p:cNvPr>
          <p:cNvSpPr/>
          <p:nvPr/>
        </p:nvSpPr>
        <p:spPr>
          <a:xfrm>
            <a:off x="13889355" y="911225"/>
            <a:ext cx="3116580" cy="3170238"/>
          </a:xfrm>
          <a:prstGeom prst="rect">
            <a:avLst/>
          </a:prstGeom>
          <a:noFill/>
          <a:ln/>
        </p:spPr>
        <p:txBody>
          <a:bodyPr wrap="square" lIns="91440" tIns="45720" rIns="91440" bIns="45720" rtlCol="0" anchor="t">
            <a:spAutoFit/>
          </a:bodyPr>
          <a:lstStyle/>
          <a:p>
            <a:pPr marL="0" indent="0" algn="l">
              <a:lnSpc>
                <a:spcPct val="130000"/>
              </a:lnSpc>
              <a:buNone/>
            </a:pPr>
            <a:r>
              <a:rPr lang="en-US" sz="1600" dirty="0">
                <a:solidFill>
                  <a:srgbClr val="000000"/>
                </a:solidFill>
                <a:latin typeface="MiSans" pitchFamily="34" charset="0"/>
                <a:ea typeface="MiSans" pitchFamily="34" charset="-122"/>
                <a:cs typeface="MiSans" pitchFamily="34" charset="-120"/>
              </a:rPr>
              <a:t>El sistema también logra un ahorro del 25% en los costos de ingredientes y una reducción del 40% en el tiempo de planificación. Estos beneficios económicos se suman a la estandarización de procesos culinarios, asegurando una operación más eficiente y consistente.</a:t>
            </a:r>
            <a:endParaRPr lang="en-US" sz="1600" dirty="0"/>
          </a:p>
        </p:txBody>
      </p:sp>
      <p:pic>
        <p:nvPicPr>
          <p:cNvPr id="23" name="Image 1" descr="https://kimi-img.moonshot.cn/pub/slides/slides_tmpl/image/25-08-27-20:07:40-d2nfa318bjvh7rlj0ggg.svg">
            <a:extLst>
              <a:ext uri="{FF2B5EF4-FFF2-40B4-BE49-F238E27FC236}">
                <a16:creationId xmlns:a16="http://schemas.microsoft.com/office/drawing/2014/main" id="{C88D3634-2AE4-2B94-FF1E-9EEB6B7E9B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5610" y="3046730"/>
            <a:ext cx="1189990" cy="1189990"/>
          </a:xfrm>
          <a:prstGeom prst="rect">
            <a:avLst/>
          </a:prstGeom>
        </p:spPr>
      </p:pic>
    </p:spTree>
    <p:extLst>
      <p:ext uri="{BB962C8B-B14F-4D97-AF65-F5344CB8AC3E}">
        <p14:creationId xmlns:p14="http://schemas.microsoft.com/office/powerpoint/2010/main" val="3093487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652780" y="603885"/>
            <a:ext cx="10104755" cy="487561"/>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0000"/>
                </a:solidFill>
                <a:latin typeface="MiSans" pitchFamily="34" charset="0"/>
                <a:ea typeface="MiSans" pitchFamily="34" charset="-122"/>
                <a:cs typeface="MiSans" pitchFamily="34" charset="-120"/>
              </a:rPr>
              <a:t>Resultados Cuantificables del Sistema</a:t>
            </a:r>
            <a:endParaRPr lang="en-US" sz="1600" dirty="0"/>
          </a:p>
        </p:txBody>
      </p:sp>
      <p:sp>
        <p:nvSpPr>
          <p:cNvPr id="4" name="Shape 1"/>
          <p:cNvSpPr/>
          <p:nvPr/>
        </p:nvSpPr>
        <p:spPr>
          <a:xfrm>
            <a:off x="213360" y="1508125"/>
            <a:ext cx="11765280" cy="4257040"/>
          </a:xfrm>
          <a:prstGeom prst="roundRect">
            <a:avLst>
              <a:gd name="adj" fmla="val 8569"/>
            </a:avLst>
          </a:prstGeom>
          <a:solidFill>
            <a:srgbClr val="FFFFFF"/>
          </a:solidFill>
          <a:ln w="19050">
            <a:gradFill flip="none" rotWithShape="1">
              <a:gsLst>
                <a:gs pos="0">
                  <a:srgbClr val="E6E6FD"/>
                </a:gs>
                <a:gs pos="38000">
                  <a:srgbClr val="77B437">
                    <a:alpha val="0"/>
                  </a:srgbClr>
                </a:gs>
                <a:gs pos="66000">
                  <a:srgbClr val="80BD3F">
                    <a:alpha val="0"/>
                  </a:srgbClr>
                </a:gs>
                <a:gs pos="100000">
                  <a:srgbClr val="E6E6FD"/>
                </a:gs>
              </a:gsLst>
              <a:lin ang="0" scaled="1"/>
            </a:gradFill>
            <a:prstDash val="solid"/>
          </a:ln>
        </p:spPr>
        <p:txBody>
          <a:bodyPr/>
          <a:lstStyle/>
          <a:p>
            <a:endParaRPr lang="es-ES"/>
          </a:p>
        </p:txBody>
      </p:sp>
      <p:sp>
        <p:nvSpPr>
          <p:cNvPr id="5" name="Text 2"/>
          <p:cNvSpPr/>
          <p:nvPr/>
        </p:nvSpPr>
        <p:spPr>
          <a:xfrm>
            <a:off x="213360" y="1508125"/>
            <a:ext cx="11765280" cy="425704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3"/>
          <p:cNvSpPr/>
          <p:nvPr/>
        </p:nvSpPr>
        <p:spPr>
          <a:xfrm>
            <a:off x="579754" y="2103120"/>
            <a:ext cx="3255127" cy="400110"/>
          </a:xfrm>
          <a:prstGeom prst="rect">
            <a:avLst/>
          </a:prstGeom>
          <a:noFill/>
          <a:ln/>
        </p:spPr>
        <p:txBody>
          <a:bodyPr wrap="square" lIns="91440" tIns="45720" rIns="91440" bIns="45720" rtlCol="0" anchor="t">
            <a:spAutoFit/>
          </a:bodyPr>
          <a:lstStyle/>
          <a:p>
            <a:pPr marL="0" indent="0" algn="just">
              <a:lnSpc>
                <a:spcPct val="100000"/>
              </a:lnSpc>
              <a:buNone/>
            </a:pPr>
            <a:r>
              <a:rPr lang="en-US" sz="2000" b="1" dirty="0">
                <a:solidFill>
                  <a:srgbClr val="000000"/>
                </a:solidFill>
                <a:latin typeface="MiSans" pitchFamily="34" charset="0"/>
                <a:ea typeface="MiSans" pitchFamily="34" charset="-122"/>
                <a:cs typeface="MiSans" pitchFamily="34" charset="-120"/>
              </a:rPr>
              <a:t>Reducción de desperdicio</a:t>
            </a:r>
            <a:endParaRPr lang="en-US" sz="1600" dirty="0"/>
          </a:p>
        </p:txBody>
      </p:sp>
      <p:sp>
        <p:nvSpPr>
          <p:cNvPr id="7" name="Text 4"/>
          <p:cNvSpPr/>
          <p:nvPr/>
        </p:nvSpPr>
        <p:spPr>
          <a:xfrm>
            <a:off x="560705" y="2835275"/>
            <a:ext cx="3116580" cy="2853134"/>
          </a:xfrm>
          <a:prstGeom prst="rect">
            <a:avLst/>
          </a:prstGeom>
          <a:noFill/>
          <a:ln/>
        </p:spPr>
        <p:txBody>
          <a:bodyPr wrap="square" lIns="91440" tIns="45720" rIns="91440" bIns="45720" rtlCol="0" anchor="t">
            <a:spAutoFit/>
          </a:bodyPr>
          <a:lstStyle/>
          <a:p>
            <a:pPr marL="0" indent="0" algn="l">
              <a:lnSpc>
                <a:spcPct val="130000"/>
              </a:lnSpc>
              <a:buNone/>
            </a:pPr>
            <a:r>
              <a:rPr lang="en-US" sz="1600" dirty="0">
                <a:solidFill>
                  <a:srgbClr val="000000"/>
                </a:solidFill>
                <a:latin typeface="MiSans" pitchFamily="34" charset="0"/>
                <a:ea typeface="MiSans" pitchFamily="34" charset="-122"/>
                <a:cs typeface="MiSans" pitchFamily="34" charset="-120"/>
              </a:rPr>
              <a:t>ChefCalc logra una reducción del 30% en el desperdicio de alimentos, lo que tiene un impacto significativo tanto económico como ambiental. Esta reducción se logra mediante la precisión en el cálculo de raciones y la gestión eficiente de recursos.</a:t>
            </a:r>
            <a:endParaRPr lang="en-US" sz="1600" dirty="0"/>
          </a:p>
        </p:txBody>
      </p:sp>
      <p:sp>
        <p:nvSpPr>
          <p:cNvPr id="8" name="Shape 5"/>
          <p:cNvSpPr/>
          <p:nvPr/>
        </p:nvSpPr>
        <p:spPr>
          <a:xfrm flipH="1">
            <a:off x="4675505" y="2216150"/>
            <a:ext cx="2840990" cy="2840990"/>
          </a:xfrm>
          <a:prstGeom prst="ellipse">
            <a:avLst/>
          </a:prstGeom>
          <a:solidFill>
            <a:srgbClr val="E1ADFD">
              <a:alpha val="12941"/>
            </a:srgbClr>
          </a:solidFill>
          <a:ln/>
        </p:spPr>
        <p:txBody>
          <a:bodyPr/>
          <a:lstStyle/>
          <a:p>
            <a:endParaRPr lang="es-ES"/>
          </a:p>
        </p:txBody>
      </p:sp>
      <p:sp>
        <p:nvSpPr>
          <p:cNvPr id="9" name="Text 6"/>
          <p:cNvSpPr/>
          <p:nvPr/>
        </p:nvSpPr>
        <p:spPr>
          <a:xfrm>
            <a:off x="4675505" y="2216150"/>
            <a:ext cx="2840990" cy="28409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7"/>
          <p:cNvSpPr/>
          <p:nvPr/>
        </p:nvSpPr>
        <p:spPr>
          <a:xfrm flipH="1">
            <a:off x="3959860" y="1500505"/>
            <a:ext cx="4272280" cy="4272280"/>
          </a:xfrm>
          <a:prstGeom prst="ellipse">
            <a:avLst/>
          </a:prstGeom>
          <a:solidFill>
            <a:srgbClr val="E6E6FD">
              <a:alpha val="12941"/>
            </a:srgbClr>
          </a:solidFill>
          <a:ln/>
        </p:spPr>
        <p:txBody>
          <a:bodyPr/>
          <a:lstStyle/>
          <a:p>
            <a:endParaRPr lang="es-ES"/>
          </a:p>
        </p:txBody>
      </p:sp>
      <p:sp>
        <p:nvSpPr>
          <p:cNvPr id="11" name="Text 8"/>
          <p:cNvSpPr/>
          <p:nvPr/>
        </p:nvSpPr>
        <p:spPr>
          <a:xfrm>
            <a:off x="3959860" y="1500505"/>
            <a:ext cx="4272280" cy="42722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9"/>
          <p:cNvSpPr/>
          <p:nvPr/>
        </p:nvSpPr>
        <p:spPr>
          <a:xfrm flipH="1">
            <a:off x="4408805" y="1949450"/>
            <a:ext cx="3374390" cy="3374390"/>
          </a:xfrm>
          <a:prstGeom prst="ellipse">
            <a:avLst/>
          </a:prstGeom>
          <a:solidFill>
            <a:srgbClr val="000000">
              <a:alpha val="0"/>
            </a:srgbClr>
          </a:solidFill>
          <a:ln w="12700">
            <a:solidFill>
              <a:srgbClr val="E1ADFD"/>
            </a:solidFill>
            <a:prstDash val="dash"/>
          </a:ln>
        </p:spPr>
        <p:txBody>
          <a:bodyPr/>
          <a:lstStyle/>
          <a:p>
            <a:endParaRPr lang="es-ES"/>
          </a:p>
        </p:txBody>
      </p:sp>
      <p:sp>
        <p:nvSpPr>
          <p:cNvPr id="13" name="Text 10"/>
          <p:cNvSpPr/>
          <p:nvPr/>
        </p:nvSpPr>
        <p:spPr>
          <a:xfrm>
            <a:off x="4408805" y="1949450"/>
            <a:ext cx="3374390" cy="33743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flipH="1">
            <a:off x="5010785" y="2551430"/>
            <a:ext cx="2171065" cy="2171065"/>
          </a:xfrm>
          <a:prstGeom prst="ellipse">
            <a:avLst/>
          </a:prstGeom>
          <a:solidFill>
            <a:srgbClr val="E1ADFD"/>
          </a:solidFill>
          <a:ln/>
        </p:spPr>
        <p:txBody>
          <a:bodyPr/>
          <a:lstStyle/>
          <a:p>
            <a:endParaRPr lang="es-ES"/>
          </a:p>
        </p:txBody>
      </p:sp>
      <p:sp>
        <p:nvSpPr>
          <p:cNvPr id="15" name="Text 12"/>
          <p:cNvSpPr/>
          <p:nvPr/>
        </p:nvSpPr>
        <p:spPr>
          <a:xfrm>
            <a:off x="5010785" y="2551430"/>
            <a:ext cx="2171065" cy="21710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Text 13"/>
          <p:cNvSpPr/>
          <p:nvPr/>
        </p:nvSpPr>
        <p:spPr>
          <a:xfrm>
            <a:off x="8498840" y="1695331"/>
            <a:ext cx="3117850" cy="303411"/>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Ahorro en costos</a:t>
            </a:r>
            <a:endParaRPr lang="en-US" sz="1600" dirty="0"/>
          </a:p>
        </p:txBody>
      </p:sp>
      <p:sp>
        <p:nvSpPr>
          <p:cNvPr id="17" name="Text 14"/>
          <p:cNvSpPr/>
          <p:nvPr/>
        </p:nvSpPr>
        <p:spPr>
          <a:xfrm>
            <a:off x="8479790" y="2427486"/>
            <a:ext cx="3116580" cy="3170238"/>
          </a:xfrm>
          <a:prstGeom prst="rect">
            <a:avLst/>
          </a:prstGeom>
          <a:noFill/>
          <a:ln/>
        </p:spPr>
        <p:txBody>
          <a:bodyPr wrap="square" lIns="91440" tIns="45720" rIns="91440" bIns="45720" rtlCol="0" anchor="t">
            <a:spAutoFit/>
          </a:bodyPr>
          <a:lstStyle/>
          <a:p>
            <a:pPr marL="0" indent="0" algn="l">
              <a:lnSpc>
                <a:spcPct val="130000"/>
              </a:lnSpc>
              <a:buNone/>
            </a:pPr>
            <a:r>
              <a:rPr lang="en-US" sz="1600" dirty="0">
                <a:solidFill>
                  <a:srgbClr val="000000"/>
                </a:solidFill>
                <a:latin typeface="MiSans" pitchFamily="34" charset="0"/>
                <a:ea typeface="MiSans" pitchFamily="34" charset="-122"/>
                <a:cs typeface="MiSans" pitchFamily="34" charset="-120"/>
              </a:rPr>
              <a:t>El sistema también logra un ahorro del 25% en los costos de ingredientes y una reducción del 40% en el tiempo de planificación. Estos beneficios económicos se suman a la estandarización de procesos culinarios, asegurando una operación más eficiente y consistente.</a:t>
            </a:r>
            <a:endParaRPr lang="en-US" sz="1600" dirty="0"/>
          </a:p>
        </p:txBody>
      </p:sp>
      <p:pic>
        <p:nvPicPr>
          <p:cNvPr id="18" name="Image 1" descr="https://kimi-img.moonshot.cn/pub/slides/slides_tmpl/image/25-08-27-20:07:40-d2nfa318bjvh7rlj0ggg.sv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5610" y="3046730"/>
            <a:ext cx="1189990" cy="11899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pic>
        <p:nvPicPr>
          <p:cNvPr id="3" name="Image 1" descr="https://kimi-img.moonshot.cn/pub/slides/slides_tmpl/image/25-08-27-20:07:41-d2nfa398bjvh7rlj0gig.png"/>
          <p:cNvPicPr>
            <a:picLocks noChangeAspect="1"/>
          </p:cNvPicPr>
          <p:nvPr/>
        </p:nvPicPr>
        <p:blipFill>
          <a:blip r:embed="rId4"/>
          <a:srcRect l="26" r="26"/>
          <a:stretch/>
        </p:blipFill>
        <p:spPr>
          <a:xfrm>
            <a:off x="635" y="-635"/>
            <a:ext cx="12207240" cy="6885305"/>
          </a:xfrm>
          <a:prstGeom prst="rect">
            <a:avLst/>
          </a:prstGeom>
        </p:spPr>
      </p:pic>
      <p:sp>
        <p:nvSpPr>
          <p:cNvPr id="4" name="Shape 0"/>
          <p:cNvSpPr/>
          <p:nvPr/>
        </p:nvSpPr>
        <p:spPr>
          <a:xfrm>
            <a:off x="5342255" y="193673"/>
            <a:ext cx="5905500" cy="673100"/>
          </a:xfrm>
          <a:prstGeom prst="roundRect">
            <a:avLst>
              <a:gd name="adj" fmla="val 50000"/>
            </a:avLst>
          </a:prstGeom>
          <a:solidFill>
            <a:srgbClr val="EAFAFE">
              <a:alpha val="63137"/>
            </a:srgbClr>
          </a:solidFill>
          <a:ln/>
        </p:spPr>
        <p:txBody>
          <a:bodyPr/>
          <a:lstStyle/>
          <a:p>
            <a:endParaRPr lang="es-ES"/>
          </a:p>
        </p:txBody>
      </p:sp>
      <p:sp>
        <p:nvSpPr>
          <p:cNvPr id="5" name="Text 1"/>
          <p:cNvSpPr/>
          <p:nvPr/>
        </p:nvSpPr>
        <p:spPr>
          <a:xfrm>
            <a:off x="5342255" y="193673"/>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2"/>
          <p:cNvSpPr/>
          <p:nvPr/>
        </p:nvSpPr>
        <p:spPr>
          <a:xfrm flipH="1">
            <a:off x="6524625" y="295908"/>
            <a:ext cx="12700" cy="467995"/>
          </a:xfrm>
          <a:prstGeom prst="line">
            <a:avLst/>
          </a:prstGeom>
          <a:noFill/>
          <a:ln w="19050">
            <a:solidFill>
              <a:srgbClr val="E1ADFD"/>
            </a:solidFill>
            <a:prstDash val="solid"/>
            <a:headEnd type="none"/>
            <a:tailEnd type="none"/>
          </a:ln>
        </p:spPr>
        <p:txBody>
          <a:bodyPr/>
          <a:lstStyle/>
          <a:p>
            <a:endParaRPr lang="es-ES"/>
          </a:p>
        </p:txBody>
      </p:sp>
      <p:sp>
        <p:nvSpPr>
          <p:cNvPr id="7" name="Text 3"/>
          <p:cNvSpPr/>
          <p:nvPr/>
        </p:nvSpPr>
        <p:spPr>
          <a:xfrm>
            <a:off x="5526405" y="238758"/>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01</a:t>
            </a:r>
            <a:endParaRPr lang="en-US" sz="1600" dirty="0"/>
          </a:p>
        </p:txBody>
      </p:sp>
      <p:sp>
        <p:nvSpPr>
          <p:cNvPr id="8" name="Text 4"/>
          <p:cNvSpPr/>
          <p:nvPr/>
        </p:nvSpPr>
        <p:spPr>
          <a:xfrm>
            <a:off x="6593205" y="300353"/>
            <a:ext cx="55473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err="1">
                <a:solidFill>
                  <a:srgbClr val="404040"/>
                </a:solidFill>
                <a:latin typeface="MiSans" pitchFamily="34" charset="0"/>
                <a:ea typeface="MiSans" pitchFamily="34" charset="-122"/>
                <a:cs typeface="MiSans" pitchFamily="34" charset="-120"/>
              </a:rPr>
              <a:t>Introducción</a:t>
            </a:r>
            <a:endParaRPr lang="en-US" sz="1600" dirty="0"/>
          </a:p>
        </p:txBody>
      </p:sp>
      <p:sp>
        <p:nvSpPr>
          <p:cNvPr id="9" name="Shape 5"/>
          <p:cNvSpPr/>
          <p:nvPr/>
        </p:nvSpPr>
        <p:spPr>
          <a:xfrm>
            <a:off x="5342255" y="1033778"/>
            <a:ext cx="5905500" cy="673100"/>
          </a:xfrm>
          <a:prstGeom prst="roundRect">
            <a:avLst>
              <a:gd name="adj" fmla="val 50000"/>
            </a:avLst>
          </a:prstGeom>
          <a:solidFill>
            <a:srgbClr val="EAFAFE">
              <a:alpha val="63137"/>
            </a:srgbClr>
          </a:solidFill>
          <a:ln/>
        </p:spPr>
        <p:txBody>
          <a:bodyPr/>
          <a:lstStyle/>
          <a:p>
            <a:endParaRPr lang="es-ES"/>
          </a:p>
        </p:txBody>
      </p:sp>
      <p:sp>
        <p:nvSpPr>
          <p:cNvPr id="10" name="Text 6"/>
          <p:cNvSpPr/>
          <p:nvPr/>
        </p:nvSpPr>
        <p:spPr>
          <a:xfrm>
            <a:off x="5342255" y="1033778"/>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7"/>
          <p:cNvSpPr/>
          <p:nvPr/>
        </p:nvSpPr>
        <p:spPr>
          <a:xfrm flipH="1">
            <a:off x="6524625" y="1136013"/>
            <a:ext cx="12700" cy="467995"/>
          </a:xfrm>
          <a:prstGeom prst="line">
            <a:avLst/>
          </a:prstGeom>
          <a:noFill/>
          <a:ln w="19050">
            <a:solidFill>
              <a:srgbClr val="E1ADFD"/>
            </a:solidFill>
            <a:prstDash val="solid"/>
            <a:headEnd type="none"/>
            <a:tailEnd type="none"/>
          </a:ln>
        </p:spPr>
        <p:txBody>
          <a:bodyPr/>
          <a:lstStyle/>
          <a:p>
            <a:endParaRPr lang="es-ES"/>
          </a:p>
        </p:txBody>
      </p:sp>
      <p:sp>
        <p:nvSpPr>
          <p:cNvPr id="12" name="Text 8"/>
          <p:cNvSpPr/>
          <p:nvPr/>
        </p:nvSpPr>
        <p:spPr>
          <a:xfrm>
            <a:off x="5526405" y="1078863"/>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02</a:t>
            </a:r>
            <a:endParaRPr lang="en-US" sz="1600" dirty="0"/>
          </a:p>
        </p:txBody>
      </p:sp>
      <p:sp>
        <p:nvSpPr>
          <p:cNvPr id="13" name="Text 9"/>
          <p:cNvSpPr/>
          <p:nvPr/>
        </p:nvSpPr>
        <p:spPr>
          <a:xfrm>
            <a:off x="6593205" y="1140458"/>
            <a:ext cx="55981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err="1">
                <a:solidFill>
                  <a:srgbClr val="404040"/>
                </a:solidFill>
                <a:latin typeface="MiSans" pitchFamily="34" charset="0"/>
                <a:ea typeface="MiSans" pitchFamily="34" charset="-122"/>
                <a:cs typeface="MiSans" pitchFamily="34" charset="-120"/>
              </a:rPr>
              <a:t>Problema</a:t>
            </a:r>
            <a:endParaRPr lang="en-US" sz="1600" dirty="0"/>
          </a:p>
        </p:txBody>
      </p:sp>
      <p:sp>
        <p:nvSpPr>
          <p:cNvPr id="14" name="Shape 10"/>
          <p:cNvSpPr/>
          <p:nvPr/>
        </p:nvSpPr>
        <p:spPr>
          <a:xfrm>
            <a:off x="5342255" y="1873883"/>
            <a:ext cx="5905500" cy="673100"/>
          </a:xfrm>
          <a:prstGeom prst="roundRect">
            <a:avLst>
              <a:gd name="adj" fmla="val 50000"/>
            </a:avLst>
          </a:prstGeom>
          <a:solidFill>
            <a:srgbClr val="EAFAFE">
              <a:alpha val="63137"/>
            </a:srgbClr>
          </a:solidFill>
          <a:ln/>
        </p:spPr>
        <p:txBody>
          <a:bodyPr/>
          <a:lstStyle/>
          <a:p>
            <a:endParaRPr lang="es-ES"/>
          </a:p>
        </p:txBody>
      </p:sp>
      <p:sp>
        <p:nvSpPr>
          <p:cNvPr id="15" name="Text 11"/>
          <p:cNvSpPr/>
          <p:nvPr/>
        </p:nvSpPr>
        <p:spPr>
          <a:xfrm>
            <a:off x="5342255" y="1873883"/>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2"/>
          <p:cNvSpPr/>
          <p:nvPr/>
        </p:nvSpPr>
        <p:spPr>
          <a:xfrm flipH="1">
            <a:off x="6524625" y="1976118"/>
            <a:ext cx="12700" cy="467995"/>
          </a:xfrm>
          <a:prstGeom prst="line">
            <a:avLst/>
          </a:prstGeom>
          <a:noFill/>
          <a:ln w="19050">
            <a:solidFill>
              <a:srgbClr val="E1ADFD"/>
            </a:solidFill>
            <a:prstDash val="solid"/>
            <a:headEnd type="none"/>
            <a:tailEnd type="none"/>
          </a:ln>
        </p:spPr>
        <p:txBody>
          <a:bodyPr/>
          <a:lstStyle/>
          <a:p>
            <a:endParaRPr lang="es-ES"/>
          </a:p>
        </p:txBody>
      </p:sp>
      <p:sp>
        <p:nvSpPr>
          <p:cNvPr id="17" name="Text 13"/>
          <p:cNvSpPr/>
          <p:nvPr/>
        </p:nvSpPr>
        <p:spPr>
          <a:xfrm>
            <a:off x="5526405" y="1918968"/>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03</a:t>
            </a:r>
            <a:endParaRPr lang="en-US" sz="1600" dirty="0"/>
          </a:p>
        </p:txBody>
      </p:sp>
      <p:sp>
        <p:nvSpPr>
          <p:cNvPr id="18" name="Text 14"/>
          <p:cNvSpPr/>
          <p:nvPr/>
        </p:nvSpPr>
        <p:spPr>
          <a:xfrm>
            <a:off x="6593205" y="1980563"/>
            <a:ext cx="55473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err="1">
                <a:solidFill>
                  <a:srgbClr val="404040"/>
                </a:solidFill>
                <a:latin typeface="MiSans" pitchFamily="34" charset="0"/>
                <a:ea typeface="MiSans" pitchFamily="34" charset="-122"/>
                <a:cs typeface="MiSans" pitchFamily="34" charset="-120"/>
              </a:rPr>
              <a:t>Solución</a:t>
            </a:r>
            <a:endParaRPr lang="en-US" sz="1600" dirty="0"/>
          </a:p>
        </p:txBody>
      </p:sp>
      <p:sp>
        <p:nvSpPr>
          <p:cNvPr id="19" name="Shape 15"/>
          <p:cNvSpPr/>
          <p:nvPr/>
        </p:nvSpPr>
        <p:spPr>
          <a:xfrm>
            <a:off x="5342255" y="2713988"/>
            <a:ext cx="5905500" cy="673100"/>
          </a:xfrm>
          <a:prstGeom prst="roundRect">
            <a:avLst>
              <a:gd name="adj" fmla="val 50000"/>
            </a:avLst>
          </a:prstGeom>
          <a:solidFill>
            <a:srgbClr val="EAFAFE">
              <a:alpha val="63137"/>
            </a:srgbClr>
          </a:solidFill>
          <a:ln/>
        </p:spPr>
        <p:txBody>
          <a:bodyPr/>
          <a:lstStyle/>
          <a:p>
            <a:endParaRPr lang="es-ES"/>
          </a:p>
        </p:txBody>
      </p:sp>
      <p:sp>
        <p:nvSpPr>
          <p:cNvPr id="20" name="Text 16"/>
          <p:cNvSpPr/>
          <p:nvPr/>
        </p:nvSpPr>
        <p:spPr>
          <a:xfrm>
            <a:off x="5342255" y="2713988"/>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Shape 17"/>
          <p:cNvSpPr/>
          <p:nvPr/>
        </p:nvSpPr>
        <p:spPr>
          <a:xfrm flipH="1">
            <a:off x="6524625" y="2816223"/>
            <a:ext cx="12700" cy="467995"/>
          </a:xfrm>
          <a:prstGeom prst="line">
            <a:avLst/>
          </a:prstGeom>
          <a:noFill/>
          <a:ln w="19050">
            <a:solidFill>
              <a:srgbClr val="E1ADFD"/>
            </a:solidFill>
            <a:prstDash val="solid"/>
            <a:headEnd type="none"/>
            <a:tailEnd type="none"/>
          </a:ln>
        </p:spPr>
        <p:txBody>
          <a:bodyPr/>
          <a:lstStyle/>
          <a:p>
            <a:endParaRPr lang="es-ES"/>
          </a:p>
        </p:txBody>
      </p:sp>
      <p:sp>
        <p:nvSpPr>
          <p:cNvPr id="22" name="Text 18"/>
          <p:cNvSpPr/>
          <p:nvPr/>
        </p:nvSpPr>
        <p:spPr>
          <a:xfrm>
            <a:off x="5526405" y="2759073"/>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04</a:t>
            </a:r>
            <a:endParaRPr lang="en-US" sz="1600" dirty="0"/>
          </a:p>
        </p:txBody>
      </p:sp>
      <p:sp>
        <p:nvSpPr>
          <p:cNvPr id="23" name="Text 19"/>
          <p:cNvSpPr/>
          <p:nvPr/>
        </p:nvSpPr>
        <p:spPr>
          <a:xfrm>
            <a:off x="6593205" y="2820668"/>
            <a:ext cx="55981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err="1">
                <a:solidFill>
                  <a:srgbClr val="404040"/>
                </a:solidFill>
                <a:latin typeface="MiSans" pitchFamily="34" charset="0"/>
                <a:ea typeface="MiSans" pitchFamily="34" charset="-122"/>
                <a:cs typeface="MiSans" pitchFamily="34" charset="-120"/>
              </a:rPr>
              <a:t>Arquitectura</a:t>
            </a:r>
            <a:endParaRPr lang="en-US" sz="1600" dirty="0"/>
          </a:p>
        </p:txBody>
      </p:sp>
      <p:sp>
        <p:nvSpPr>
          <p:cNvPr id="24" name="Shape 20"/>
          <p:cNvSpPr/>
          <p:nvPr/>
        </p:nvSpPr>
        <p:spPr>
          <a:xfrm>
            <a:off x="5342255" y="3554093"/>
            <a:ext cx="5905500" cy="673100"/>
          </a:xfrm>
          <a:prstGeom prst="roundRect">
            <a:avLst>
              <a:gd name="adj" fmla="val 50000"/>
            </a:avLst>
          </a:prstGeom>
          <a:solidFill>
            <a:srgbClr val="EAFAFE">
              <a:alpha val="63137"/>
            </a:srgbClr>
          </a:solidFill>
          <a:ln/>
        </p:spPr>
        <p:txBody>
          <a:bodyPr/>
          <a:lstStyle/>
          <a:p>
            <a:endParaRPr lang="es-ES"/>
          </a:p>
        </p:txBody>
      </p:sp>
      <p:sp>
        <p:nvSpPr>
          <p:cNvPr id="25" name="Text 21"/>
          <p:cNvSpPr/>
          <p:nvPr/>
        </p:nvSpPr>
        <p:spPr>
          <a:xfrm>
            <a:off x="5342255" y="3554093"/>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6" name="Shape 22"/>
          <p:cNvSpPr/>
          <p:nvPr/>
        </p:nvSpPr>
        <p:spPr>
          <a:xfrm flipH="1">
            <a:off x="6524625" y="3656328"/>
            <a:ext cx="12700" cy="467995"/>
          </a:xfrm>
          <a:prstGeom prst="line">
            <a:avLst/>
          </a:prstGeom>
          <a:noFill/>
          <a:ln w="19050">
            <a:solidFill>
              <a:srgbClr val="E1ADFD"/>
            </a:solidFill>
            <a:prstDash val="solid"/>
            <a:headEnd type="none"/>
            <a:tailEnd type="none"/>
          </a:ln>
        </p:spPr>
        <p:txBody>
          <a:bodyPr/>
          <a:lstStyle/>
          <a:p>
            <a:endParaRPr lang="es-ES"/>
          </a:p>
        </p:txBody>
      </p:sp>
      <p:sp>
        <p:nvSpPr>
          <p:cNvPr id="27" name="Text 23"/>
          <p:cNvSpPr/>
          <p:nvPr/>
        </p:nvSpPr>
        <p:spPr>
          <a:xfrm>
            <a:off x="5526405" y="3599178"/>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05</a:t>
            </a:r>
            <a:endParaRPr lang="en-US" sz="1600" dirty="0"/>
          </a:p>
        </p:txBody>
      </p:sp>
      <p:sp>
        <p:nvSpPr>
          <p:cNvPr id="28" name="Text 24"/>
          <p:cNvSpPr/>
          <p:nvPr/>
        </p:nvSpPr>
        <p:spPr>
          <a:xfrm>
            <a:off x="6593205" y="3660773"/>
            <a:ext cx="554736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a:solidFill>
                  <a:srgbClr val="404040"/>
                </a:solidFill>
                <a:latin typeface="MiSans" pitchFamily="34" charset="0"/>
                <a:ea typeface="MiSans" pitchFamily="34" charset="-122"/>
                <a:cs typeface="MiSans" pitchFamily="34" charset="-120"/>
              </a:rPr>
              <a:t>Funcionalidades</a:t>
            </a:r>
            <a:endParaRPr lang="en-US" sz="1600" dirty="0"/>
          </a:p>
        </p:txBody>
      </p:sp>
      <p:sp>
        <p:nvSpPr>
          <p:cNvPr id="29" name="Shape 25"/>
          <p:cNvSpPr/>
          <p:nvPr/>
        </p:nvSpPr>
        <p:spPr>
          <a:xfrm>
            <a:off x="5342255" y="4394198"/>
            <a:ext cx="5905500" cy="673100"/>
          </a:xfrm>
          <a:prstGeom prst="roundRect">
            <a:avLst>
              <a:gd name="adj" fmla="val 50000"/>
            </a:avLst>
          </a:prstGeom>
          <a:solidFill>
            <a:srgbClr val="EAFAFE">
              <a:alpha val="63137"/>
            </a:srgbClr>
          </a:solidFill>
          <a:ln/>
        </p:spPr>
        <p:txBody>
          <a:bodyPr/>
          <a:lstStyle/>
          <a:p>
            <a:endParaRPr lang="es-ES"/>
          </a:p>
        </p:txBody>
      </p:sp>
      <p:sp>
        <p:nvSpPr>
          <p:cNvPr id="30" name="Text 26"/>
          <p:cNvSpPr/>
          <p:nvPr/>
        </p:nvSpPr>
        <p:spPr>
          <a:xfrm>
            <a:off x="5342255" y="4394198"/>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1" name="Shape 27"/>
          <p:cNvSpPr/>
          <p:nvPr/>
        </p:nvSpPr>
        <p:spPr>
          <a:xfrm flipH="1">
            <a:off x="6524625" y="4496433"/>
            <a:ext cx="12700" cy="467995"/>
          </a:xfrm>
          <a:prstGeom prst="line">
            <a:avLst/>
          </a:prstGeom>
          <a:noFill/>
          <a:ln w="19050">
            <a:solidFill>
              <a:srgbClr val="E1ADFD"/>
            </a:solidFill>
            <a:prstDash val="solid"/>
            <a:headEnd type="none"/>
            <a:tailEnd type="none"/>
          </a:ln>
        </p:spPr>
        <p:txBody>
          <a:bodyPr/>
          <a:lstStyle/>
          <a:p>
            <a:endParaRPr lang="es-ES"/>
          </a:p>
        </p:txBody>
      </p:sp>
      <p:sp>
        <p:nvSpPr>
          <p:cNvPr id="32" name="Text 28"/>
          <p:cNvSpPr/>
          <p:nvPr/>
        </p:nvSpPr>
        <p:spPr>
          <a:xfrm>
            <a:off x="5526405" y="4439283"/>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06</a:t>
            </a:r>
            <a:endParaRPr lang="en-US" sz="1600" dirty="0"/>
          </a:p>
        </p:txBody>
      </p:sp>
      <p:sp>
        <p:nvSpPr>
          <p:cNvPr id="33" name="Text 29"/>
          <p:cNvSpPr/>
          <p:nvPr/>
        </p:nvSpPr>
        <p:spPr>
          <a:xfrm>
            <a:off x="6593205" y="4500878"/>
            <a:ext cx="559816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a:solidFill>
                  <a:srgbClr val="404040"/>
                </a:solidFill>
                <a:latin typeface="MiSans" pitchFamily="34" charset="0"/>
                <a:ea typeface="MiSans" pitchFamily="34" charset="-122"/>
                <a:cs typeface="MiSans" pitchFamily="34" charset="-120"/>
              </a:rPr>
              <a:t>Tecnologías</a:t>
            </a:r>
            <a:endParaRPr lang="en-US" sz="1600" dirty="0"/>
          </a:p>
        </p:txBody>
      </p:sp>
      <p:sp>
        <p:nvSpPr>
          <p:cNvPr id="34" name="Text 30"/>
          <p:cNvSpPr/>
          <p:nvPr/>
        </p:nvSpPr>
        <p:spPr>
          <a:xfrm>
            <a:off x="415290" y="2758601"/>
            <a:ext cx="4090670" cy="1272540"/>
          </a:xfrm>
          <a:prstGeom prst="rect">
            <a:avLst/>
          </a:prstGeom>
          <a:noFill/>
          <a:ln/>
        </p:spPr>
        <p:txBody>
          <a:bodyPr wrap="square" lIns="0" tIns="0" rIns="0" bIns="0" rtlCol="0" anchor="ctr"/>
          <a:lstStyle/>
          <a:p>
            <a:pPr marL="0" indent="0" algn="ctr">
              <a:lnSpc>
                <a:spcPct val="100000"/>
              </a:lnSpc>
              <a:buNone/>
            </a:pPr>
            <a:r>
              <a:rPr lang="en-US" sz="4800" dirty="0">
                <a:solidFill>
                  <a:srgbClr val="000000"/>
                </a:solidFill>
                <a:latin typeface="MiSans" pitchFamily="34" charset="0"/>
                <a:ea typeface="MiSans" pitchFamily="34" charset="-122"/>
                <a:cs typeface="MiSans" pitchFamily="34" charset="-120"/>
              </a:rPr>
              <a:t>CONTENIDO</a:t>
            </a:r>
            <a:endParaRPr lang="en-US" sz="1600" dirty="0"/>
          </a:p>
        </p:txBody>
      </p:sp>
      <p:sp>
        <p:nvSpPr>
          <p:cNvPr id="35" name="Shape 25">
            <a:extLst>
              <a:ext uri="{FF2B5EF4-FFF2-40B4-BE49-F238E27FC236}">
                <a16:creationId xmlns:a16="http://schemas.microsoft.com/office/drawing/2014/main" id="{D23E129B-8A91-7D42-81E0-437D4D7A951A}"/>
              </a:ext>
            </a:extLst>
          </p:cNvPr>
          <p:cNvSpPr/>
          <p:nvPr/>
        </p:nvSpPr>
        <p:spPr>
          <a:xfrm>
            <a:off x="5342255" y="5222288"/>
            <a:ext cx="5905500" cy="673100"/>
          </a:xfrm>
          <a:prstGeom prst="roundRect">
            <a:avLst>
              <a:gd name="adj" fmla="val 50000"/>
            </a:avLst>
          </a:prstGeom>
          <a:solidFill>
            <a:srgbClr val="EAFAFE">
              <a:alpha val="63137"/>
            </a:srgbClr>
          </a:solidFill>
          <a:ln/>
        </p:spPr>
        <p:txBody>
          <a:bodyPr/>
          <a:lstStyle/>
          <a:p>
            <a:endParaRPr lang="es-ES"/>
          </a:p>
        </p:txBody>
      </p:sp>
      <p:sp>
        <p:nvSpPr>
          <p:cNvPr id="36" name="Text 26">
            <a:extLst>
              <a:ext uri="{FF2B5EF4-FFF2-40B4-BE49-F238E27FC236}">
                <a16:creationId xmlns:a16="http://schemas.microsoft.com/office/drawing/2014/main" id="{D123846F-1016-EE1A-08E6-3A8F9E1AC99F}"/>
              </a:ext>
            </a:extLst>
          </p:cNvPr>
          <p:cNvSpPr/>
          <p:nvPr/>
        </p:nvSpPr>
        <p:spPr>
          <a:xfrm>
            <a:off x="5342255" y="5222288"/>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7" name="Shape 27">
            <a:extLst>
              <a:ext uri="{FF2B5EF4-FFF2-40B4-BE49-F238E27FC236}">
                <a16:creationId xmlns:a16="http://schemas.microsoft.com/office/drawing/2014/main" id="{20A3792F-984E-05A5-3F39-88A6D437A142}"/>
              </a:ext>
            </a:extLst>
          </p:cNvPr>
          <p:cNvSpPr/>
          <p:nvPr/>
        </p:nvSpPr>
        <p:spPr>
          <a:xfrm flipH="1">
            <a:off x="6524625" y="5324523"/>
            <a:ext cx="12700" cy="467995"/>
          </a:xfrm>
          <a:prstGeom prst="line">
            <a:avLst/>
          </a:prstGeom>
          <a:noFill/>
          <a:ln w="19050">
            <a:solidFill>
              <a:srgbClr val="E1ADFD"/>
            </a:solidFill>
            <a:prstDash val="solid"/>
            <a:headEnd type="none"/>
            <a:tailEnd type="none"/>
          </a:ln>
        </p:spPr>
        <p:txBody>
          <a:bodyPr/>
          <a:lstStyle/>
          <a:p>
            <a:endParaRPr lang="es-ES"/>
          </a:p>
        </p:txBody>
      </p:sp>
      <p:sp>
        <p:nvSpPr>
          <p:cNvPr id="38" name="Text 28">
            <a:extLst>
              <a:ext uri="{FF2B5EF4-FFF2-40B4-BE49-F238E27FC236}">
                <a16:creationId xmlns:a16="http://schemas.microsoft.com/office/drawing/2014/main" id="{DE9BA0D7-0AA5-FCBD-7C47-BB853E9988BD}"/>
              </a:ext>
            </a:extLst>
          </p:cNvPr>
          <p:cNvSpPr/>
          <p:nvPr/>
        </p:nvSpPr>
        <p:spPr>
          <a:xfrm>
            <a:off x="5526405" y="5267373"/>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07</a:t>
            </a:r>
            <a:endParaRPr lang="en-US" sz="1600" dirty="0"/>
          </a:p>
        </p:txBody>
      </p:sp>
      <p:sp>
        <p:nvSpPr>
          <p:cNvPr id="39" name="Text 29">
            <a:extLst>
              <a:ext uri="{FF2B5EF4-FFF2-40B4-BE49-F238E27FC236}">
                <a16:creationId xmlns:a16="http://schemas.microsoft.com/office/drawing/2014/main" id="{92B7310D-E513-57D5-69B7-ED6FC785F210}"/>
              </a:ext>
            </a:extLst>
          </p:cNvPr>
          <p:cNvSpPr/>
          <p:nvPr/>
        </p:nvSpPr>
        <p:spPr>
          <a:xfrm>
            <a:off x="6593205" y="5328968"/>
            <a:ext cx="55981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a:solidFill>
                  <a:srgbClr val="404040"/>
                </a:solidFill>
                <a:latin typeface="MiSans" pitchFamily="34" charset="0"/>
                <a:ea typeface="MiSans" pitchFamily="34" charset="-122"/>
                <a:cs typeface="MiSans" pitchFamily="34" charset="-120"/>
              </a:rPr>
              <a:t>I.A DeepSeek</a:t>
            </a:r>
            <a:endParaRPr lang="en-US" sz="1600" dirty="0"/>
          </a:p>
        </p:txBody>
      </p:sp>
      <p:sp>
        <p:nvSpPr>
          <p:cNvPr id="40" name="Shape 25">
            <a:extLst>
              <a:ext uri="{FF2B5EF4-FFF2-40B4-BE49-F238E27FC236}">
                <a16:creationId xmlns:a16="http://schemas.microsoft.com/office/drawing/2014/main" id="{E25BA807-D3F3-79E2-2AA7-D7DEEDDD63D5}"/>
              </a:ext>
            </a:extLst>
          </p:cNvPr>
          <p:cNvSpPr/>
          <p:nvPr/>
        </p:nvSpPr>
        <p:spPr>
          <a:xfrm>
            <a:off x="5358765" y="6064240"/>
            <a:ext cx="5905500" cy="673100"/>
          </a:xfrm>
          <a:prstGeom prst="roundRect">
            <a:avLst>
              <a:gd name="adj" fmla="val 50000"/>
            </a:avLst>
          </a:prstGeom>
          <a:solidFill>
            <a:srgbClr val="EAFAFE">
              <a:alpha val="63137"/>
            </a:srgbClr>
          </a:solidFill>
          <a:ln/>
        </p:spPr>
        <p:txBody>
          <a:bodyPr/>
          <a:lstStyle/>
          <a:p>
            <a:endParaRPr lang="es-ES"/>
          </a:p>
        </p:txBody>
      </p:sp>
      <p:sp>
        <p:nvSpPr>
          <p:cNvPr id="41" name="Text 26">
            <a:extLst>
              <a:ext uri="{FF2B5EF4-FFF2-40B4-BE49-F238E27FC236}">
                <a16:creationId xmlns:a16="http://schemas.microsoft.com/office/drawing/2014/main" id="{45EC0420-1810-E36F-4C2C-2C96E4A64B06}"/>
              </a:ext>
            </a:extLst>
          </p:cNvPr>
          <p:cNvSpPr/>
          <p:nvPr/>
        </p:nvSpPr>
        <p:spPr>
          <a:xfrm>
            <a:off x="5358765" y="6064240"/>
            <a:ext cx="5905500" cy="6731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2" name="Shape 27">
            <a:extLst>
              <a:ext uri="{FF2B5EF4-FFF2-40B4-BE49-F238E27FC236}">
                <a16:creationId xmlns:a16="http://schemas.microsoft.com/office/drawing/2014/main" id="{A23996D8-A996-E84E-C67F-2A5138A65E80}"/>
              </a:ext>
            </a:extLst>
          </p:cNvPr>
          <p:cNvSpPr/>
          <p:nvPr/>
        </p:nvSpPr>
        <p:spPr>
          <a:xfrm flipH="1">
            <a:off x="6541135" y="6166475"/>
            <a:ext cx="12700" cy="467995"/>
          </a:xfrm>
          <a:prstGeom prst="line">
            <a:avLst/>
          </a:prstGeom>
          <a:noFill/>
          <a:ln w="19050">
            <a:solidFill>
              <a:srgbClr val="E1ADFD"/>
            </a:solidFill>
            <a:prstDash val="solid"/>
            <a:headEnd type="none"/>
            <a:tailEnd type="none"/>
          </a:ln>
        </p:spPr>
        <p:txBody>
          <a:bodyPr/>
          <a:lstStyle/>
          <a:p>
            <a:endParaRPr lang="es-ES"/>
          </a:p>
        </p:txBody>
      </p:sp>
      <p:sp>
        <p:nvSpPr>
          <p:cNvPr id="43" name="Text 28">
            <a:extLst>
              <a:ext uri="{FF2B5EF4-FFF2-40B4-BE49-F238E27FC236}">
                <a16:creationId xmlns:a16="http://schemas.microsoft.com/office/drawing/2014/main" id="{31914360-9098-261F-97DB-4406FBC40228}"/>
              </a:ext>
            </a:extLst>
          </p:cNvPr>
          <p:cNvSpPr/>
          <p:nvPr/>
        </p:nvSpPr>
        <p:spPr>
          <a:xfrm>
            <a:off x="5542915" y="6109325"/>
            <a:ext cx="1041400"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latin typeface="MiSans" pitchFamily="34" charset="0"/>
                <a:ea typeface="MiSans" pitchFamily="34" charset="-122"/>
                <a:cs typeface="MiSans" pitchFamily="34" charset="-120"/>
              </a:rPr>
              <a:t>08</a:t>
            </a:r>
            <a:endParaRPr lang="en-US" sz="1600" dirty="0"/>
          </a:p>
        </p:txBody>
      </p:sp>
      <p:sp>
        <p:nvSpPr>
          <p:cNvPr id="44" name="Text 29">
            <a:extLst>
              <a:ext uri="{FF2B5EF4-FFF2-40B4-BE49-F238E27FC236}">
                <a16:creationId xmlns:a16="http://schemas.microsoft.com/office/drawing/2014/main" id="{41B8405F-4210-AE39-D89F-78EB77FA4379}"/>
              </a:ext>
            </a:extLst>
          </p:cNvPr>
          <p:cNvSpPr/>
          <p:nvPr/>
        </p:nvSpPr>
        <p:spPr>
          <a:xfrm>
            <a:off x="6609715" y="6170920"/>
            <a:ext cx="5598160" cy="461665"/>
          </a:xfrm>
          <a:prstGeom prst="rect">
            <a:avLst/>
          </a:prstGeom>
          <a:noFill/>
          <a:ln/>
        </p:spPr>
        <p:txBody>
          <a:bodyPr wrap="square" lIns="91440" tIns="45720" rIns="91440" bIns="45720" rtlCol="0" anchor="t">
            <a:spAutoFit/>
          </a:bodyPr>
          <a:lstStyle/>
          <a:p>
            <a:pPr marL="0" indent="0" algn="l">
              <a:lnSpc>
                <a:spcPct val="100000"/>
              </a:lnSpc>
              <a:buNone/>
            </a:pPr>
            <a:r>
              <a:rPr lang="en-US" sz="2400" b="1" dirty="0">
                <a:solidFill>
                  <a:srgbClr val="404040"/>
                </a:solidFill>
                <a:latin typeface="MiSans" pitchFamily="34" charset="0"/>
                <a:ea typeface="MiSans" pitchFamily="34" charset="-122"/>
                <a:cs typeface="MiSans" pitchFamily="34" charset="-120"/>
              </a:rPr>
              <a:t>Impacto</a:t>
            </a:r>
            <a:endParaRPr lang="en-US" sz="1600" dirty="0"/>
          </a:p>
        </p:txBody>
      </p:sp>
      <p:grpSp>
        <p:nvGrpSpPr>
          <p:cNvPr id="49" name="Grupo 48">
            <a:extLst>
              <a:ext uri="{FF2B5EF4-FFF2-40B4-BE49-F238E27FC236}">
                <a16:creationId xmlns:a16="http://schemas.microsoft.com/office/drawing/2014/main" id="{746CF90F-9729-3F61-6C5C-39424C83838C}"/>
              </a:ext>
            </a:extLst>
          </p:cNvPr>
          <p:cNvGrpSpPr/>
          <p:nvPr/>
        </p:nvGrpSpPr>
        <p:grpSpPr>
          <a:xfrm>
            <a:off x="-8070783" y="-25078"/>
            <a:ext cx="7644063" cy="6858009"/>
            <a:chOff x="-8070783" y="-25078"/>
            <a:chExt cx="7644063" cy="6858009"/>
          </a:xfrm>
        </p:grpSpPr>
        <p:pic>
          <p:nvPicPr>
            <p:cNvPr id="45" name="Image 1" descr="https://kimi-img.moonshot.cn/pub/slides/slides_tmpl/image/25-08-27-20:07:40-d2nfa318bjvh7rlj0gfg.jpg">
              <a:extLst>
                <a:ext uri="{FF2B5EF4-FFF2-40B4-BE49-F238E27FC236}">
                  <a16:creationId xmlns:a16="http://schemas.microsoft.com/office/drawing/2014/main" id="{B50FF563-2070-9E5E-BF60-54B7AC1AEBB1}"/>
                </a:ext>
              </a:extLst>
            </p:cNvPr>
            <p:cNvPicPr>
              <a:picLocks noChangeAspect="1"/>
            </p:cNvPicPr>
            <p:nvPr/>
          </p:nvPicPr>
          <p:blipFill>
            <a:blip r:embed="rId5">
              <a:alphaModFix/>
            </a:blip>
            <a:srcRect t="4894" b="9150"/>
            <a:stretch>
              <a:fillRect/>
            </a:stretch>
          </p:blipFill>
          <p:spPr>
            <a:xfrm>
              <a:off x="-8070783" y="-25078"/>
              <a:ext cx="7644062" cy="3681406"/>
            </a:xfrm>
            <a:prstGeom prst="rect">
              <a:avLst/>
            </a:prstGeom>
          </p:spPr>
        </p:pic>
        <p:pic>
          <p:nvPicPr>
            <p:cNvPr id="46" name="Image 0" descr="https://kimi-img.moonshot.cn/pub/slides/slides_tmpl/image/25-08-27-20:07:37-d2nfa298bjvh7rlj0gcg.png">
              <a:extLst>
                <a:ext uri="{FF2B5EF4-FFF2-40B4-BE49-F238E27FC236}">
                  <a16:creationId xmlns:a16="http://schemas.microsoft.com/office/drawing/2014/main" id="{E13EBCCF-420D-4F85-8855-EC7D1B99A505}"/>
                </a:ext>
              </a:extLst>
            </p:cNvPr>
            <p:cNvPicPr>
              <a:picLocks noChangeAspect="1"/>
            </p:cNvPicPr>
            <p:nvPr/>
          </p:nvPicPr>
          <p:blipFill>
            <a:blip r:embed="rId3"/>
            <a:srcRect t="26124" r="-7" b="-7"/>
            <a:stretch>
              <a:fillRect/>
            </a:stretch>
          </p:blipFill>
          <p:spPr>
            <a:xfrm>
              <a:off x="-8070782" y="3656336"/>
              <a:ext cx="7644062" cy="3176595"/>
            </a:xfrm>
            <a:prstGeom prst="rect">
              <a:avLst/>
            </a:prstGeom>
          </p:spPr>
        </p:pic>
      </p:grpSp>
      <p:sp>
        <p:nvSpPr>
          <p:cNvPr id="47" name="Text 1">
            <a:extLst>
              <a:ext uri="{FF2B5EF4-FFF2-40B4-BE49-F238E27FC236}">
                <a16:creationId xmlns:a16="http://schemas.microsoft.com/office/drawing/2014/main" id="{A78E9D46-38AB-CAEE-062D-B0A2691BE3CA}"/>
              </a:ext>
            </a:extLst>
          </p:cNvPr>
          <p:cNvSpPr/>
          <p:nvPr/>
        </p:nvSpPr>
        <p:spPr>
          <a:xfrm>
            <a:off x="-11780520" y="1090146"/>
            <a:ext cx="5395912" cy="2387600"/>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5000" b="1" kern="1200" dirty="0" err="1">
                <a:solidFill>
                  <a:schemeClr val="bg1"/>
                </a:solidFill>
                <a:latin typeface="+mj-lt"/>
                <a:ea typeface="+mj-ea"/>
                <a:cs typeface="+mj-cs"/>
              </a:rPr>
              <a:t>Introducción</a:t>
            </a:r>
            <a:endParaRPr lang="en-US" sz="5000" kern="1200" dirty="0">
              <a:solidFill>
                <a:schemeClr val="bg1"/>
              </a:solidFill>
              <a:latin typeface="+mj-lt"/>
              <a:ea typeface="+mj-ea"/>
              <a:cs typeface="+mj-cs"/>
            </a:endParaRPr>
          </a:p>
        </p:txBody>
      </p:sp>
      <p:sp>
        <p:nvSpPr>
          <p:cNvPr id="48" name="Text 0">
            <a:extLst>
              <a:ext uri="{FF2B5EF4-FFF2-40B4-BE49-F238E27FC236}">
                <a16:creationId xmlns:a16="http://schemas.microsoft.com/office/drawing/2014/main" id="{E6CFB9F8-DA93-82B9-C1DF-D8C5D72858C0}"/>
              </a:ext>
            </a:extLst>
          </p:cNvPr>
          <p:cNvSpPr/>
          <p:nvPr/>
        </p:nvSpPr>
        <p:spPr>
          <a:xfrm>
            <a:off x="-10856937" y="1090146"/>
            <a:ext cx="1794469" cy="1574277"/>
          </a:xfrm>
          <a:prstGeom prst="rect">
            <a:avLst/>
          </a:prstGeom>
        </p:spPr>
        <p:txBody>
          <a:bodyPr vert="horz" lIns="91440" tIns="45720" rIns="91440" bIns="45720" rtlCol="0">
            <a:noAutofit/>
          </a:bodyPr>
          <a:lstStyle/>
          <a:p>
            <a:pPr>
              <a:lnSpc>
                <a:spcPct val="90000"/>
              </a:lnSpc>
              <a:spcBef>
                <a:spcPts val="1000"/>
              </a:spcBef>
            </a:pPr>
            <a:r>
              <a:rPr lang="en-US" sz="10000" b="1" kern="1200" dirty="0">
                <a:solidFill>
                  <a:schemeClr val="bg1"/>
                </a:solidFill>
                <a:latin typeface="+mn-lt"/>
                <a:ea typeface="+mn-ea"/>
                <a:cs typeface="+mn-cs"/>
              </a:rPr>
              <a:t>01</a:t>
            </a:r>
            <a:endParaRPr lang="en-US" sz="10000" kern="1200" dirty="0">
              <a:solidFill>
                <a:schemeClr val="bg1"/>
              </a:solidFill>
              <a:latin typeface="+mn-lt"/>
              <a:ea typeface="+mn-ea"/>
              <a:cs typeface="+mn-cs"/>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1" descr="https://kimi-img.moonshot.cn/pub/slides/slides_tmpl/image/25-08-27-20:07:40-d2nfa318bjvh7rlj0gfg.jpg"/>
          <p:cNvPicPr>
            <a:picLocks noChangeAspect="1"/>
          </p:cNvPicPr>
          <p:nvPr/>
        </p:nvPicPr>
        <p:blipFill>
          <a:blip r:embed="rId3">
            <a:alphaModFix/>
          </a:blip>
          <a:srcRect t="4894" b="9150"/>
          <a:stretch>
            <a:fillRect/>
          </a:stretch>
        </p:blipFill>
        <p:spPr>
          <a:xfrm>
            <a:off x="4547937" y="-5"/>
            <a:ext cx="7644062" cy="3681406"/>
          </a:xfrm>
          <a:prstGeom prst="rect">
            <a:avLst/>
          </a:prstGeom>
        </p:spPr>
      </p:pic>
      <p:pic>
        <p:nvPicPr>
          <p:cNvPr id="2" name="Image 0" descr="https://kimi-img.moonshot.cn/pub/slides/slides_tmpl/image/25-08-27-20:07:37-d2nfa298bjvh7rlj0gcg.png"/>
          <p:cNvPicPr>
            <a:picLocks noChangeAspect="1"/>
          </p:cNvPicPr>
          <p:nvPr/>
        </p:nvPicPr>
        <p:blipFill>
          <a:blip r:embed="rId4"/>
          <a:srcRect t="26124" r="-7" b="-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p:cNvSpPr/>
          <p:nvPr/>
        </p:nvSpPr>
        <p:spPr>
          <a:xfrm>
            <a:off x="838200" y="1115219"/>
            <a:ext cx="5395912" cy="2387600"/>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5000" b="1" kern="1200" dirty="0" err="1">
                <a:solidFill>
                  <a:schemeClr val="bg1"/>
                </a:solidFill>
                <a:latin typeface="+mj-lt"/>
                <a:ea typeface="+mj-ea"/>
                <a:cs typeface="+mj-cs"/>
              </a:rPr>
              <a:t>Introducción</a:t>
            </a:r>
            <a:endParaRPr lang="en-US" sz="5000" kern="1200" dirty="0">
              <a:solidFill>
                <a:schemeClr val="bg1"/>
              </a:solidFill>
              <a:latin typeface="+mj-lt"/>
              <a:ea typeface="+mj-ea"/>
              <a:cs typeface="+mj-cs"/>
            </a:endParaRPr>
          </a:p>
        </p:txBody>
      </p:sp>
      <p:sp>
        <p:nvSpPr>
          <p:cNvPr id="4" name="Text 0"/>
          <p:cNvSpPr/>
          <p:nvPr/>
        </p:nvSpPr>
        <p:spPr>
          <a:xfrm>
            <a:off x="1761783" y="1115219"/>
            <a:ext cx="1794469" cy="1574277"/>
          </a:xfrm>
          <a:prstGeom prst="rect">
            <a:avLst/>
          </a:prstGeom>
        </p:spPr>
        <p:txBody>
          <a:bodyPr vert="horz" lIns="91440" tIns="45720" rIns="91440" bIns="45720" rtlCol="0">
            <a:noAutofit/>
          </a:bodyPr>
          <a:lstStyle/>
          <a:p>
            <a:pPr>
              <a:lnSpc>
                <a:spcPct val="90000"/>
              </a:lnSpc>
              <a:spcBef>
                <a:spcPts val="1000"/>
              </a:spcBef>
            </a:pPr>
            <a:r>
              <a:rPr lang="en-US" sz="10000" b="1" kern="1200" dirty="0">
                <a:solidFill>
                  <a:schemeClr val="bg1"/>
                </a:solidFill>
                <a:latin typeface="+mn-lt"/>
                <a:ea typeface="+mn-ea"/>
                <a:cs typeface="+mn-cs"/>
              </a:rPr>
              <a:t>01</a:t>
            </a:r>
            <a:endParaRPr lang="en-US" sz="10000" kern="1200" dirty="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Text 0"/>
          <p:cNvSpPr/>
          <p:nvPr/>
        </p:nvSpPr>
        <p:spPr>
          <a:xfrm>
            <a:off x="957580" y="603885"/>
            <a:ext cx="9799955"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solidFill>
                  <a:srgbClr val="000000"/>
                </a:solidFill>
                <a:latin typeface="MiSans" pitchFamily="34" charset="0"/>
                <a:ea typeface="MiSans" pitchFamily="34" charset="-122"/>
                <a:cs typeface="MiSans" pitchFamily="34" charset="-120"/>
              </a:rPr>
              <a:t>Sistema Inteligente de Gestión de Raciones</a:t>
            </a:r>
            <a:endParaRPr lang="en-US" sz="1600" dirty="0"/>
          </a:p>
        </p:txBody>
      </p:sp>
      <p:sp>
        <p:nvSpPr>
          <p:cNvPr id="4" name="Shape 1"/>
          <p:cNvSpPr/>
          <p:nvPr/>
        </p:nvSpPr>
        <p:spPr>
          <a:xfrm flipH="1">
            <a:off x="1953895" y="5340985"/>
            <a:ext cx="495300" cy="490855"/>
          </a:xfrm>
          <a:prstGeom prst="ellipse">
            <a:avLst/>
          </a:prstGeom>
          <a:gradFill flip="none" rotWithShape="1">
            <a:gsLst>
              <a:gs pos="0">
                <a:srgbClr val="92D050"/>
              </a:gs>
              <a:gs pos="29000">
                <a:srgbClr val="92D050"/>
              </a:gs>
              <a:gs pos="100000">
                <a:srgbClr val="FFFF00"/>
              </a:gs>
            </a:gsLst>
            <a:lin ang="10800000" scaled="1"/>
          </a:gradFill>
          <a:ln/>
        </p:spPr>
        <p:txBody>
          <a:bodyPr/>
          <a:lstStyle/>
          <a:p>
            <a:endParaRPr lang="es-ES"/>
          </a:p>
        </p:txBody>
      </p:sp>
      <p:sp>
        <p:nvSpPr>
          <p:cNvPr id="5" name="Text 2"/>
          <p:cNvSpPr/>
          <p:nvPr/>
        </p:nvSpPr>
        <p:spPr>
          <a:xfrm>
            <a:off x="1953895" y="5340985"/>
            <a:ext cx="495300" cy="4908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3"/>
          <p:cNvSpPr/>
          <p:nvPr/>
        </p:nvSpPr>
        <p:spPr>
          <a:xfrm>
            <a:off x="902970" y="1630005"/>
            <a:ext cx="10354945" cy="4533900"/>
          </a:xfrm>
          <a:prstGeom prst="roundRect">
            <a:avLst>
              <a:gd name="adj" fmla="val 8217"/>
            </a:avLst>
          </a:prstGeom>
          <a:solidFill>
            <a:srgbClr val="FFFFFF"/>
          </a:solidFill>
          <a:ln w="25400">
            <a:solidFill>
              <a:srgbClr val="E6E6FD"/>
            </a:solidFill>
            <a:prstDash val="solid"/>
          </a:ln>
        </p:spPr>
        <p:txBody>
          <a:bodyPr/>
          <a:lstStyle/>
          <a:p>
            <a:endParaRPr lang="es-ES"/>
          </a:p>
        </p:txBody>
      </p:sp>
      <p:sp>
        <p:nvSpPr>
          <p:cNvPr id="7" name="Text 4"/>
          <p:cNvSpPr/>
          <p:nvPr/>
        </p:nvSpPr>
        <p:spPr>
          <a:xfrm>
            <a:off x="902970" y="1649095"/>
            <a:ext cx="10354945" cy="4533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Text 5"/>
          <p:cNvSpPr/>
          <p:nvPr/>
        </p:nvSpPr>
        <p:spPr>
          <a:xfrm>
            <a:off x="997002" y="1994550"/>
            <a:ext cx="5098998" cy="461665"/>
          </a:xfrm>
          <a:prstGeom prst="rect">
            <a:avLst/>
          </a:prstGeom>
          <a:noFill/>
          <a:ln/>
        </p:spPr>
        <p:txBody>
          <a:bodyPr wrap="square" lIns="91440" tIns="45720" rIns="91440" bIns="45720" rtlCol="0" anchor="t">
            <a:spAutoFit/>
          </a:bodyPr>
          <a:lstStyle/>
          <a:p>
            <a:pPr marL="0" indent="0">
              <a:lnSpc>
                <a:spcPct val="100000"/>
              </a:lnSpc>
              <a:buNone/>
            </a:pPr>
            <a:r>
              <a:rPr lang="en-US" sz="2400" b="1" dirty="0">
                <a:solidFill>
                  <a:srgbClr val="000000"/>
                </a:solidFill>
                <a:latin typeface="MiSans" pitchFamily="34" charset="0"/>
                <a:ea typeface="MiSans" pitchFamily="34" charset="-122"/>
                <a:cs typeface="MiSans" pitchFamily="34" charset="-120"/>
              </a:rPr>
              <a:t>Presentación del </a:t>
            </a:r>
            <a:r>
              <a:rPr lang="en-US" sz="2400" b="1" dirty="0" err="1">
                <a:solidFill>
                  <a:srgbClr val="000000"/>
                </a:solidFill>
                <a:latin typeface="MiSans" pitchFamily="34" charset="0"/>
                <a:ea typeface="MiSans" pitchFamily="34" charset="-122"/>
                <a:cs typeface="MiSans" pitchFamily="34" charset="-120"/>
              </a:rPr>
              <a:t>sistema</a:t>
            </a:r>
            <a:endParaRPr lang="en-US" sz="1600" dirty="0"/>
          </a:p>
        </p:txBody>
      </p:sp>
      <p:sp>
        <p:nvSpPr>
          <p:cNvPr id="9" name="Text 6"/>
          <p:cNvSpPr/>
          <p:nvPr/>
        </p:nvSpPr>
        <p:spPr>
          <a:xfrm>
            <a:off x="1032562" y="2696860"/>
            <a:ext cx="4941570" cy="2943563"/>
          </a:xfrm>
          <a:prstGeom prst="rect">
            <a:avLst/>
          </a:prstGeom>
          <a:noFill/>
          <a:ln/>
        </p:spPr>
        <p:txBody>
          <a:bodyPr wrap="square" lIns="91440" tIns="45720" rIns="91440" bIns="45720" rtlCol="0" anchor="t">
            <a:spAutoFit/>
          </a:bodyPr>
          <a:lstStyle/>
          <a:p>
            <a:pPr marL="0" indent="0" algn="l">
              <a:lnSpc>
                <a:spcPct val="130000"/>
              </a:lnSpc>
              <a:buNone/>
            </a:pPr>
            <a:r>
              <a:rPr lang="en-US" dirty="0">
                <a:solidFill>
                  <a:srgbClr val="2B2F36"/>
                </a:solidFill>
                <a:latin typeface="MiSans" pitchFamily="34" charset="0"/>
                <a:ea typeface="MiSans" pitchFamily="34" charset="-122"/>
                <a:cs typeface="MiSans" pitchFamily="34" charset="-120"/>
              </a:rPr>
              <a:t>Este es un </a:t>
            </a:r>
            <a:r>
              <a:rPr lang="en-US" dirty="0" err="1">
                <a:solidFill>
                  <a:srgbClr val="2B2F36"/>
                </a:solidFill>
                <a:latin typeface="MiSans" pitchFamily="34" charset="0"/>
                <a:ea typeface="MiSans" pitchFamily="34" charset="-122"/>
                <a:cs typeface="MiSans" pitchFamily="34" charset="-120"/>
              </a:rPr>
              <a:t>sistema</a:t>
            </a:r>
            <a:r>
              <a:rPr lang="en-US" dirty="0">
                <a:solidFill>
                  <a:srgbClr val="2B2F36"/>
                </a:solidFill>
                <a:latin typeface="MiSans" pitchFamily="34" charset="0"/>
                <a:ea typeface="MiSans" pitchFamily="34" charset="-122"/>
                <a:cs typeface="MiSans" pitchFamily="34" charset="-120"/>
              </a:rPr>
              <a:t> que combina </a:t>
            </a:r>
            <a:r>
              <a:rPr lang="en-US" dirty="0" err="1">
                <a:solidFill>
                  <a:srgbClr val="2B2F36"/>
                </a:solidFill>
                <a:latin typeface="MiSans" pitchFamily="34" charset="0"/>
                <a:ea typeface="MiSans" pitchFamily="34" charset="-122"/>
                <a:cs typeface="MiSans" pitchFamily="34" charset="-120"/>
              </a:rPr>
              <a:t>tecnología</a:t>
            </a:r>
            <a:r>
              <a:rPr lang="en-US" dirty="0">
                <a:solidFill>
                  <a:srgbClr val="2B2F36"/>
                </a:solidFill>
                <a:latin typeface="MiSans" pitchFamily="34" charset="0"/>
                <a:ea typeface="MiSans" pitchFamily="34" charset="-122"/>
                <a:cs typeface="MiSans" pitchFamily="34" charset="-120"/>
              </a:rPr>
              <a:t> con “</a:t>
            </a:r>
            <a:r>
              <a:rPr lang="en-US" dirty="0" err="1">
                <a:solidFill>
                  <a:srgbClr val="2B2F36"/>
                </a:solidFill>
                <a:latin typeface="MiSans" pitchFamily="34" charset="0"/>
                <a:ea typeface="MiSans" pitchFamily="34" charset="-122"/>
                <a:cs typeface="MiSans" pitchFamily="34" charset="-120"/>
              </a:rPr>
              <a:t>gastronomía</a:t>
            </a:r>
            <a:r>
              <a:rPr lang="en-US" dirty="0">
                <a:solidFill>
                  <a:srgbClr val="2B2F36"/>
                </a:solidFill>
                <a:latin typeface="MiSans" pitchFamily="34" charset="0"/>
                <a:ea typeface="MiSans" pitchFamily="34" charset="-122"/>
                <a:cs typeface="MiSans" pitchFamily="34" charset="-120"/>
              </a:rPr>
              <a:t>” para optimizar la </a:t>
            </a:r>
            <a:r>
              <a:rPr lang="en-US" dirty="0" err="1">
                <a:solidFill>
                  <a:srgbClr val="2B2F36"/>
                </a:solidFill>
                <a:latin typeface="MiSans" pitchFamily="34" charset="0"/>
                <a:ea typeface="MiSans" pitchFamily="34" charset="-122"/>
                <a:cs typeface="MiSans" pitchFamily="34" charset="-120"/>
              </a:rPr>
              <a:t>planificación</a:t>
            </a:r>
            <a:r>
              <a:rPr lang="en-US" dirty="0">
                <a:solidFill>
                  <a:srgbClr val="2B2F36"/>
                </a:solidFill>
                <a:latin typeface="MiSans" pitchFamily="34" charset="0"/>
                <a:ea typeface="MiSans" pitchFamily="34" charset="-122"/>
                <a:cs typeface="MiSans" pitchFamily="34" charset="-120"/>
              </a:rPr>
              <a:t> de </a:t>
            </a:r>
            <a:r>
              <a:rPr lang="en-US" dirty="0" err="1">
                <a:solidFill>
                  <a:srgbClr val="2B2F36"/>
                </a:solidFill>
                <a:latin typeface="MiSans" pitchFamily="34" charset="0"/>
                <a:ea typeface="MiSans" pitchFamily="34" charset="-122"/>
                <a:cs typeface="MiSans" pitchFamily="34" charset="-120"/>
              </a:rPr>
              <a:t>raciones</a:t>
            </a:r>
            <a:r>
              <a:rPr lang="en-US" dirty="0">
                <a:solidFill>
                  <a:srgbClr val="2B2F36"/>
                </a:solidFill>
                <a:latin typeface="MiSans" pitchFamily="34" charset="0"/>
                <a:ea typeface="MiSans" pitchFamily="34" charset="-122"/>
                <a:cs typeface="MiSans" pitchFamily="34" charset="-120"/>
              </a:rPr>
              <a:t> y/o menus. </a:t>
            </a:r>
          </a:p>
          <a:p>
            <a:pPr marL="0" indent="0" algn="l">
              <a:lnSpc>
                <a:spcPct val="130000"/>
              </a:lnSpc>
              <a:buNone/>
            </a:pPr>
            <a:endParaRPr lang="en-US" dirty="0">
              <a:solidFill>
                <a:srgbClr val="2B2F36"/>
              </a:solidFill>
              <a:latin typeface="MiSans" pitchFamily="34" charset="0"/>
              <a:ea typeface="MiSans" pitchFamily="34" charset="-122"/>
              <a:cs typeface="MiSans" pitchFamily="34" charset="-120"/>
            </a:endParaRPr>
          </a:p>
          <a:p>
            <a:pPr marL="0" indent="0" algn="l">
              <a:lnSpc>
                <a:spcPct val="130000"/>
              </a:lnSpc>
              <a:buNone/>
            </a:pPr>
            <a:r>
              <a:rPr lang="en-US" dirty="0">
                <a:solidFill>
                  <a:srgbClr val="2B2F36"/>
                </a:solidFill>
                <a:latin typeface="MiSans" pitchFamily="34" charset="0"/>
                <a:ea typeface="MiSans" pitchFamily="34" charset="-122"/>
                <a:cs typeface="MiSans" pitchFamily="34" charset="-120"/>
              </a:rPr>
              <a:t>Este software proporciona una solución integral para la gestión de raciones, garantizando precisión y eficiencia en cada paso del proceso.</a:t>
            </a:r>
            <a:endParaRPr lang="en-US" sz="1400" dirty="0"/>
          </a:p>
        </p:txBody>
      </p:sp>
      <p:pic>
        <p:nvPicPr>
          <p:cNvPr id="10" name="Image 1"/>
          <p:cNvPicPr>
            <a:picLocks noChangeAspect="1"/>
          </p:cNvPicPr>
          <p:nvPr/>
        </p:nvPicPr>
        <p:blipFill>
          <a:blip r:embed="rId4"/>
          <a:srcRect l="17128" r="17128"/>
          <a:stretch/>
        </p:blipFill>
        <p:spPr>
          <a:xfrm>
            <a:off x="6775450" y="2091055"/>
            <a:ext cx="3947795" cy="3661410"/>
          </a:xfrm>
          <a:prstGeom prst="roundRect">
            <a:avLst>
              <a:gd name="adj" fmla="val 5380"/>
            </a:avLst>
          </a:prstGeom>
        </p:spPr>
      </p:pic>
      <p:sp>
        <p:nvSpPr>
          <p:cNvPr id="11" name="Shape 7"/>
          <p:cNvSpPr/>
          <p:nvPr/>
        </p:nvSpPr>
        <p:spPr>
          <a:xfrm>
            <a:off x="1032562" y="2536205"/>
            <a:ext cx="4860000" cy="0"/>
          </a:xfrm>
          <a:prstGeom prst="line">
            <a:avLst/>
          </a:prstGeom>
          <a:noFill/>
          <a:ln w="25400">
            <a:solidFill>
              <a:srgbClr val="000000"/>
            </a:solidFill>
            <a:prstDash val="solid"/>
            <a:headEnd type="none"/>
            <a:tailEnd type="none"/>
          </a:ln>
        </p:spPr>
        <p:txBody>
          <a:bodyPr/>
          <a:lstStyle/>
          <a:p>
            <a:endParaRPr lang="es-E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95D1DC-336F-CFCD-8BE9-AE812DED0B7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86D4B2C-6EF0-E2A4-71B7-B9B70886E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1" descr="https://kimi-img.moonshot.cn/pub/slides/slides_tmpl/image/25-08-27-20:07:40-d2nfa318bjvh7rlj0gfg.jpg">
            <a:extLst>
              <a:ext uri="{FF2B5EF4-FFF2-40B4-BE49-F238E27FC236}">
                <a16:creationId xmlns:a16="http://schemas.microsoft.com/office/drawing/2014/main" id="{C4A56BFC-C05F-1747-3790-FB156EF422E2}"/>
              </a:ext>
            </a:extLst>
          </p:cNvPr>
          <p:cNvPicPr>
            <a:picLocks noChangeAspect="1"/>
          </p:cNvPicPr>
          <p:nvPr/>
        </p:nvPicPr>
        <p:blipFill>
          <a:blip r:embed="rId3">
            <a:alphaModFix/>
          </a:blip>
          <a:srcRect t="4894" b="9150"/>
          <a:stretch>
            <a:fillRect/>
          </a:stretch>
        </p:blipFill>
        <p:spPr>
          <a:xfrm>
            <a:off x="4547937" y="-5"/>
            <a:ext cx="7644062" cy="3681406"/>
          </a:xfrm>
          <a:prstGeom prst="rect">
            <a:avLst/>
          </a:prstGeom>
        </p:spPr>
      </p:pic>
      <p:pic>
        <p:nvPicPr>
          <p:cNvPr id="2" name="Image 0" descr="https://kimi-img.moonshot.cn/pub/slides/slides_tmpl/image/25-08-27-20:07:37-d2nfa298bjvh7rlj0gcg.png">
            <a:extLst>
              <a:ext uri="{FF2B5EF4-FFF2-40B4-BE49-F238E27FC236}">
                <a16:creationId xmlns:a16="http://schemas.microsoft.com/office/drawing/2014/main" id="{74006B71-510B-E616-F626-0A86840FF0D0}"/>
              </a:ext>
            </a:extLst>
          </p:cNvPr>
          <p:cNvPicPr>
            <a:picLocks noChangeAspect="1"/>
          </p:cNvPicPr>
          <p:nvPr/>
        </p:nvPicPr>
        <p:blipFill>
          <a:blip r:embed="rId4"/>
          <a:srcRect t="26124" r="-7" b="-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FDEB4F45-DCC8-1274-0D0F-2E71849D8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a:extLst>
              <a:ext uri="{FF2B5EF4-FFF2-40B4-BE49-F238E27FC236}">
                <a16:creationId xmlns:a16="http://schemas.microsoft.com/office/drawing/2014/main" id="{10877E2F-5074-0DD4-00D1-346EDB44ADBA}"/>
              </a:ext>
            </a:extLst>
          </p:cNvPr>
          <p:cNvSpPr/>
          <p:nvPr/>
        </p:nvSpPr>
        <p:spPr>
          <a:xfrm>
            <a:off x="-423987" y="1120095"/>
            <a:ext cx="5395912" cy="2387600"/>
          </a:xfrm>
          <a:prstGeom prst="rect">
            <a:avLst/>
          </a:prstGeom>
        </p:spPr>
        <p:txBody>
          <a:bodyPr vert="horz" lIns="91440" tIns="45720" rIns="91440" bIns="45720" rtlCol="0" anchor="b">
            <a:normAutofit/>
          </a:bodyPr>
          <a:lstStyle/>
          <a:p>
            <a:pPr marL="0" indent="0" algn="ctr">
              <a:lnSpc>
                <a:spcPct val="90000"/>
              </a:lnSpc>
              <a:spcBef>
                <a:spcPct val="0"/>
              </a:spcBef>
              <a:spcAft>
                <a:spcPts val="600"/>
              </a:spcAft>
            </a:pPr>
            <a:r>
              <a:rPr lang="en-US" sz="5000" b="1" kern="1200" dirty="0" err="1">
                <a:solidFill>
                  <a:schemeClr val="bg1"/>
                </a:solidFill>
                <a:latin typeface="+mj-lt"/>
                <a:ea typeface="+mj-ea"/>
                <a:cs typeface="+mj-cs"/>
              </a:rPr>
              <a:t>Problema</a:t>
            </a:r>
            <a:endParaRPr lang="en-US" sz="5000" kern="1200" dirty="0">
              <a:solidFill>
                <a:schemeClr val="bg1"/>
              </a:solidFill>
              <a:latin typeface="+mj-lt"/>
              <a:ea typeface="+mj-ea"/>
              <a:cs typeface="+mj-cs"/>
            </a:endParaRPr>
          </a:p>
        </p:txBody>
      </p:sp>
      <p:sp>
        <p:nvSpPr>
          <p:cNvPr id="4" name="Text 0">
            <a:extLst>
              <a:ext uri="{FF2B5EF4-FFF2-40B4-BE49-F238E27FC236}">
                <a16:creationId xmlns:a16="http://schemas.microsoft.com/office/drawing/2014/main" id="{EB95DAC7-5AFC-4CBF-C133-57EEB0CBE0C3}"/>
              </a:ext>
            </a:extLst>
          </p:cNvPr>
          <p:cNvSpPr/>
          <p:nvPr/>
        </p:nvSpPr>
        <p:spPr>
          <a:xfrm>
            <a:off x="1376734" y="1053559"/>
            <a:ext cx="1794469" cy="1574277"/>
          </a:xfrm>
          <a:prstGeom prst="rect">
            <a:avLst/>
          </a:prstGeom>
        </p:spPr>
        <p:txBody>
          <a:bodyPr vert="horz" lIns="91440" tIns="45720" rIns="91440" bIns="45720" rtlCol="0">
            <a:noAutofit/>
          </a:bodyPr>
          <a:lstStyle/>
          <a:p>
            <a:pPr algn="ctr">
              <a:lnSpc>
                <a:spcPct val="90000"/>
              </a:lnSpc>
              <a:spcBef>
                <a:spcPts val="1000"/>
              </a:spcBef>
            </a:pPr>
            <a:r>
              <a:rPr lang="en-US" sz="10000" b="1" kern="1200" dirty="0">
                <a:solidFill>
                  <a:schemeClr val="bg1"/>
                </a:solidFill>
                <a:latin typeface="+mn-lt"/>
                <a:ea typeface="+mn-ea"/>
                <a:cs typeface="+mn-cs"/>
              </a:rPr>
              <a:t>02</a:t>
            </a:r>
            <a:endParaRPr lang="en-US" sz="10000" kern="1200" dirty="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D63275EA-697D-3987-954A-C5073D4A0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Shape 2">
            <a:extLst>
              <a:ext uri="{FF2B5EF4-FFF2-40B4-BE49-F238E27FC236}">
                <a16:creationId xmlns:a16="http://schemas.microsoft.com/office/drawing/2014/main" id="{AF44C2A9-7781-0E01-1AD3-DD83E4DCD46B}"/>
              </a:ext>
            </a:extLst>
          </p:cNvPr>
          <p:cNvSpPr/>
          <p:nvPr/>
        </p:nvSpPr>
        <p:spPr>
          <a:xfrm>
            <a:off x="-4816157" y="1356840"/>
            <a:ext cx="3535680" cy="4556760"/>
          </a:xfrm>
          <a:prstGeom prst="roundRect">
            <a:avLst>
              <a:gd name="adj" fmla="val 6321"/>
            </a:avLst>
          </a:prstGeom>
          <a:solidFill>
            <a:srgbClr val="FFFFFF"/>
          </a:solidFill>
          <a:ln w="19050">
            <a:solidFill>
              <a:srgbClr val="E1ADFD"/>
            </a:solidFill>
            <a:prstDash val="solid"/>
          </a:ln>
        </p:spPr>
        <p:txBody>
          <a:bodyPr/>
          <a:lstStyle/>
          <a:p>
            <a:endParaRPr lang="es-ES"/>
          </a:p>
        </p:txBody>
      </p:sp>
      <p:sp>
        <p:nvSpPr>
          <p:cNvPr id="7" name="Text 3">
            <a:extLst>
              <a:ext uri="{FF2B5EF4-FFF2-40B4-BE49-F238E27FC236}">
                <a16:creationId xmlns:a16="http://schemas.microsoft.com/office/drawing/2014/main" id="{BC4DEB1B-CA23-3DB2-C257-87254D832000}"/>
              </a:ext>
            </a:extLst>
          </p:cNvPr>
          <p:cNvSpPr/>
          <p:nvPr/>
        </p:nvSpPr>
        <p:spPr>
          <a:xfrm>
            <a:off x="406400" y="1508760"/>
            <a:ext cx="3535680" cy="45567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Text 5">
            <a:extLst>
              <a:ext uri="{FF2B5EF4-FFF2-40B4-BE49-F238E27FC236}">
                <a16:creationId xmlns:a16="http://schemas.microsoft.com/office/drawing/2014/main" id="{34BA8C35-809B-F8CB-F476-D1D8D03270C4}"/>
              </a:ext>
            </a:extLst>
          </p:cNvPr>
          <p:cNvSpPr/>
          <p:nvPr/>
        </p:nvSpPr>
        <p:spPr>
          <a:xfrm>
            <a:off x="-4654232" y="1594330"/>
            <a:ext cx="3178810" cy="303411"/>
          </a:xfrm>
          <a:prstGeom prst="rect">
            <a:avLst/>
          </a:prstGeom>
          <a:noFill/>
          <a:ln/>
        </p:spPr>
        <p:txBody>
          <a:bodyPr wrap="square" lIns="91440" tIns="45720" rIns="91440" bIns="45720" rtlCol="0" anchor="t">
            <a:spAutoFit/>
          </a:bodyPr>
          <a:lstStyle/>
          <a:p>
            <a:pPr marL="0" indent="0" algn="just">
              <a:lnSpc>
                <a:spcPct val="100000"/>
              </a:lnSpc>
              <a:buNone/>
            </a:pPr>
            <a:r>
              <a:rPr lang="en-US" sz="2000" b="1" dirty="0">
                <a:solidFill>
                  <a:srgbClr val="000000"/>
                </a:solidFill>
                <a:latin typeface="MiSans" pitchFamily="34" charset="0"/>
                <a:ea typeface="MiSans" pitchFamily="34" charset="-122"/>
                <a:cs typeface="MiSans" pitchFamily="34" charset="-120"/>
              </a:rPr>
              <a:t>Desperdicio significativo</a:t>
            </a:r>
            <a:endParaRPr lang="en-US" sz="1600" dirty="0"/>
          </a:p>
        </p:txBody>
      </p:sp>
      <p:sp>
        <p:nvSpPr>
          <p:cNvPr id="9" name="Text 6">
            <a:extLst>
              <a:ext uri="{FF2B5EF4-FFF2-40B4-BE49-F238E27FC236}">
                <a16:creationId xmlns:a16="http://schemas.microsoft.com/office/drawing/2014/main" id="{683DFD8D-B2D4-3E6E-ADEE-5AEBB6605262}"/>
              </a:ext>
            </a:extLst>
          </p:cNvPr>
          <p:cNvSpPr/>
          <p:nvPr/>
        </p:nvSpPr>
        <p:spPr>
          <a:xfrm>
            <a:off x="-4653597" y="2510000"/>
            <a:ext cx="3182620" cy="3266920"/>
          </a:xfrm>
          <a:prstGeom prst="rect">
            <a:avLst/>
          </a:prstGeom>
          <a:noFill/>
          <a:ln/>
        </p:spPr>
        <p:txBody>
          <a:bodyPr wrap="square" lIns="91440" tIns="45720" rIns="91440" bIns="45720" rtlCol="0" anchor="t">
            <a:spAutoFit/>
          </a:bodyPr>
          <a:lstStyle/>
          <a:p>
            <a:pPr marL="0" indent="0" algn="l">
              <a:lnSpc>
                <a:spcPct val="130000"/>
              </a:lnSpc>
              <a:buNone/>
            </a:pPr>
            <a:r>
              <a:rPr lang="en-US" sz="1600" dirty="0">
                <a:solidFill>
                  <a:srgbClr val="000000"/>
                </a:solidFill>
                <a:latin typeface="MiSans" pitchFamily="34" charset="0"/>
                <a:ea typeface="MiSans" pitchFamily="34" charset="-122"/>
                <a:cs typeface="MiSans" pitchFamily="34" charset="-120"/>
              </a:rPr>
              <a:t>En cocinas institucionales, se </a:t>
            </a:r>
            <a:r>
              <a:rPr lang="en-US" sz="1600" dirty="0" err="1">
                <a:solidFill>
                  <a:srgbClr val="000000"/>
                </a:solidFill>
                <a:latin typeface="MiSans" pitchFamily="34" charset="0"/>
                <a:ea typeface="MiSans" pitchFamily="34" charset="-122"/>
                <a:cs typeface="MiSans" pitchFamily="34" charset="-120"/>
              </a:rPr>
              <a:t>desperdicia</a:t>
            </a:r>
            <a:r>
              <a:rPr lang="en-US" sz="1600" dirty="0">
                <a:solidFill>
                  <a:srgbClr val="000000"/>
                </a:solidFill>
                <a:latin typeface="MiSans" pitchFamily="34" charset="0"/>
                <a:ea typeface="MiSans" pitchFamily="34" charset="-122"/>
                <a:cs typeface="MiSans" pitchFamily="34" charset="-120"/>
              </a:rPr>
              <a:t> del 5% al 10% </a:t>
            </a:r>
            <a:r>
              <a:rPr lang="en-US" sz="1600" dirty="0" err="1">
                <a:solidFill>
                  <a:srgbClr val="000000"/>
                </a:solidFill>
                <a:latin typeface="MiSans" pitchFamily="34" charset="0"/>
                <a:ea typeface="MiSans" pitchFamily="34" charset="-122"/>
                <a:cs typeface="MiSans" pitchFamily="34" charset="-120"/>
              </a:rPr>
              <a:t>llegando</a:t>
            </a:r>
            <a:r>
              <a:rPr lang="en-US" sz="1600" dirty="0">
                <a:solidFill>
                  <a:srgbClr val="000000"/>
                </a:solidFill>
                <a:latin typeface="MiSans" pitchFamily="34" charset="0"/>
                <a:ea typeface="MiSans" pitchFamily="34" charset="-122"/>
                <a:cs typeface="MiSans" pitchFamily="34" charset="-120"/>
              </a:rPr>
              <a:t> a </a:t>
            </a:r>
            <a:r>
              <a:rPr lang="en-US" sz="1600" dirty="0" err="1">
                <a:solidFill>
                  <a:srgbClr val="000000"/>
                </a:solidFill>
                <a:latin typeface="MiSans" pitchFamily="34" charset="0"/>
                <a:ea typeface="MiSans" pitchFamily="34" charset="-122"/>
                <a:cs typeface="MiSans" pitchFamily="34" charset="-120"/>
              </a:rPr>
              <a:t>extremos</a:t>
            </a:r>
            <a:r>
              <a:rPr lang="en-US" sz="1600" dirty="0">
                <a:solidFill>
                  <a:srgbClr val="000000"/>
                </a:solidFill>
                <a:latin typeface="MiSans" pitchFamily="34" charset="0"/>
                <a:ea typeface="MiSans" pitchFamily="34" charset="-122"/>
                <a:cs typeface="MiSans" pitchFamily="34" charset="-120"/>
              </a:rPr>
              <a:t> de 20% </a:t>
            </a:r>
            <a:r>
              <a:rPr lang="en-US" sz="1600" dirty="0" err="1">
                <a:solidFill>
                  <a:srgbClr val="000000"/>
                </a:solidFill>
                <a:latin typeface="MiSans" pitchFamily="34" charset="0"/>
                <a:ea typeface="MiSans" pitchFamily="34" charset="-122"/>
                <a:cs typeface="MiSans" pitchFamily="34" charset="-120"/>
              </a:rPr>
              <a:t>en</a:t>
            </a:r>
            <a:r>
              <a:rPr lang="en-US" sz="1600" dirty="0">
                <a:solidFill>
                  <a:srgbClr val="000000"/>
                </a:solidFill>
                <a:latin typeface="MiSans" pitchFamily="34" charset="0"/>
                <a:ea typeface="MiSans" pitchFamily="34" charset="-122"/>
                <a:cs typeface="MiSans" pitchFamily="34" charset="-120"/>
              </a:rPr>
              <a:t> </a:t>
            </a:r>
            <a:r>
              <a:rPr lang="en-US" sz="1600" dirty="0" err="1">
                <a:solidFill>
                  <a:srgbClr val="000000"/>
                </a:solidFill>
                <a:latin typeface="MiSans" pitchFamily="34" charset="0"/>
                <a:ea typeface="MiSans" pitchFamily="34" charset="-122"/>
                <a:cs typeface="MiSans" pitchFamily="34" charset="-120"/>
              </a:rPr>
              <a:t>algunos</a:t>
            </a:r>
            <a:r>
              <a:rPr lang="en-US" sz="1600" dirty="0">
                <a:solidFill>
                  <a:srgbClr val="000000"/>
                </a:solidFill>
                <a:latin typeface="MiSans" pitchFamily="34" charset="0"/>
                <a:ea typeface="MiSans" pitchFamily="34" charset="-122"/>
                <a:cs typeface="MiSans" pitchFamily="34" charset="-120"/>
              </a:rPr>
              <a:t> </a:t>
            </a:r>
            <a:r>
              <a:rPr lang="en-US" sz="1600" dirty="0" err="1">
                <a:solidFill>
                  <a:srgbClr val="000000"/>
                </a:solidFill>
                <a:latin typeface="MiSans" pitchFamily="34" charset="0"/>
                <a:ea typeface="MiSans" pitchFamily="34" charset="-122"/>
                <a:cs typeface="MiSans" pitchFamily="34" charset="-120"/>
              </a:rPr>
              <a:t>casos</a:t>
            </a:r>
            <a:r>
              <a:rPr lang="en-US" sz="1600" dirty="0">
                <a:solidFill>
                  <a:srgbClr val="000000"/>
                </a:solidFill>
                <a:latin typeface="MiSans" pitchFamily="34" charset="0"/>
                <a:ea typeface="MiSans" pitchFamily="34" charset="-122"/>
                <a:cs typeface="MiSans" pitchFamily="34" charset="-120"/>
              </a:rPr>
              <a:t>, de los alimentos debido a cálculos manuales imprecisos. Esta situación no solo es económica sino también </a:t>
            </a:r>
            <a:r>
              <a:rPr lang="en-US" sz="1600" dirty="0" err="1">
                <a:solidFill>
                  <a:srgbClr val="000000"/>
                </a:solidFill>
                <a:latin typeface="MiSans" pitchFamily="34" charset="0"/>
                <a:ea typeface="MiSans" pitchFamily="34" charset="-122"/>
                <a:cs typeface="MiSans" pitchFamily="34" charset="-120"/>
              </a:rPr>
              <a:t>insostenible</a:t>
            </a:r>
            <a:r>
              <a:rPr lang="en-US" sz="1600" dirty="0">
                <a:solidFill>
                  <a:srgbClr val="000000"/>
                </a:solidFill>
                <a:latin typeface="MiSans" pitchFamily="34" charset="0"/>
                <a:ea typeface="MiSans" pitchFamily="34" charset="-122"/>
                <a:cs typeface="MiSans" pitchFamily="34" charset="-120"/>
              </a:rPr>
              <a:t>, ya que genera </a:t>
            </a:r>
            <a:r>
              <a:rPr lang="en-US" sz="1600" dirty="0" err="1">
                <a:solidFill>
                  <a:srgbClr val="000000"/>
                </a:solidFill>
                <a:latin typeface="MiSans" pitchFamily="34" charset="0"/>
                <a:ea typeface="MiSans" pitchFamily="34" charset="-122"/>
                <a:cs typeface="MiSans" pitchFamily="34" charset="-120"/>
              </a:rPr>
              <a:t>pérdidas</a:t>
            </a:r>
            <a:r>
              <a:rPr lang="en-US" sz="1600" dirty="0">
                <a:solidFill>
                  <a:srgbClr val="000000"/>
                </a:solidFill>
                <a:latin typeface="MiSans" pitchFamily="34" charset="0"/>
                <a:ea typeface="MiSans" pitchFamily="34" charset="-122"/>
                <a:cs typeface="MiSans" pitchFamily="34" charset="-120"/>
              </a:rPr>
              <a:t> </a:t>
            </a:r>
            <a:r>
              <a:rPr lang="en-US" sz="1600" dirty="0" err="1">
                <a:solidFill>
                  <a:srgbClr val="000000"/>
                </a:solidFill>
                <a:latin typeface="MiSans" pitchFamily="34" charset="0"/>
                <a:ea typeface="MiSans" pitchFamily="34" charset="-122"/>
                <a:cs typeface="MiSans" pitchFamily="34" charset="-120"/>
              </a:rPr>
              <a:t>economicas</a:t>
            </a:r>
            <a:r>
              <a:rPr lang="en-US" sz="1600" dirty="0">
                <a:solidFill>
                  <a:srgbClr val="000000"/>
                </a:solidFill>
                <a:latin typeface="MiSans" pitchFamily="34" charset="0"/>
                <a:ea typeface="MiSans" pitchFamily="34" charset="-122"/>
                <a:cs typeface="MiSans" pitchFamily="34" charset="-120"/>
              </a:rPr>
              <a:t> </a:t>
            </a:r>
            <a:r>
              <a:rPr lang="en-US" sz="1600" dirty="0" err="1">
                <a:solidFill>
                  <a:srgbClr val="000000"/>
                </a:solidFill>
                <a:latin typeface="MiSans" pitchFamily="34" charset="0"/>
                <a:ea typeface="MiSans" pitchFamily="34" charset="-122"/>
                <a:cs typeface="MiSans" pitchFamily="34" charset="-120"/>
              </a:rPr>
              <a:t>significativas</a:t>
            </a:r>
            <a:r>
              <a:rPr lang="en-US" sz="1600" dirty="0">
                <a:solidFill>
                  <a:srgbClr val="000000"/>
                </a:solidFill>
                <a:latin typeface="MiSans" pitchFamily="34" charset="0"/>
                <a:ea typeface="MiSans" pitchFamily="34" charset="-122"/>
                <a:cs typeface="MiSans" pitchFamily="34" charset="-120"/>
              </a:rPr>
              <a:t> a largo </a:t>
            </a:r>
            <a:r>
              <a:rPr lang="en-US" sz="1600" dirty="0" err="1">
                <a:solidFill>
                  <a:srgbClr val="000000"/>
                </a:solidFill>
                <a:latin typeface="MiSans" pitchFamily="34" charset="0"/>
                <a:ea typeface="MiSans" pitchFamily="34" charset="-122"/>
                <a:cs typeface="MiSans" pitchFamily="34" charset="-120"/>
              </a:rPr>
              <a:t>plazo</a:t>
            </a:r>
            <a:r>
              <a:rPr lang="en-US" sz="1600" dirty="0">
                <a:solidFill>
                  <a:srgbClr val="000000"/>
                </a:solidFill>
                <a:latin typeface="MiSans" pitchFamily="34" charset="0"/>
                <a:ea typeface="MiSans" pitchFamily="34" charset="-122"/>
                <a:cs typeface="MiSans" pitchFamily="34" charset="-120"/>
              </a:rPr>
              <a:t>.</a:t>
            </a:r>
            <a:endParaRPr lang="en-US" sz="1600" dirty="0"/>
          </a:p>
        </p:txBody>
      </p:sp>
      <p:sp>
        <p:nvSpPr>
          <p:cNvPr id="11" name="Shape 7">
            <a:extLst>
              <a:ext uri="{FF2B5EF4-FFF2-40B4-BE49-F238E27FC236}">
                <a16:creationId xmlns:a16="http://schemas.microsoft.com/office/drawing/2014/main" id="{77C632E0-7880-57B0-5EEA-8B5EFB38DE9B}"/>
              </a:ext>
            </a:extLst>
          </p:cNvPr>
          <p:cNvSpPr/>
          <p:nvPr/>
        </p:nvSpPr>
        <p:spPr>
          <a:xfrm>
            <a:off x="568325" y="2587625"/>
            <a:ext cx="3178810" cy="0"/>
          </a:xfrm>
          <a:prstGeom prst="line">
            <a:avLst/>
          </a:prstGeom>
          <a:noFill/>
          <a:ln w="31750">
            <a:solidFill>
              <a:srgbClr val="E1ADFD"/>
            </a:solidFill>
            <a:prstDash val="solid"/>
            <a:headEnd type="none"/>
            <a:tailEnd type="none"/>
          </a:ln>
        </p:spPr>
        <p:txBody>
          <a:bodyPr/>
          <a:lstStyle/>
          <a:p>
            <a:endParaRPr lang="es-ES"/>
          </a:p>
        </p:txBody>
      </p:sp>
      <p:sp>
        <p:nvSpPr>
          <p:cNvPr id="13" name="Shape 8">
            <a:extLst>
              <a:ext uri="{FF2B5EF4-FFF2-40B4-BE49-F238E27FC236}">
                <a16:creationId xmlns:a16="http://schemas.microsoft.com/office/drawing/2014/main" id="{22CF2323-AA4D-91AF-9AB5-F3992B380FC3}"/>
              </a:ext>
            </a:extLst>
          </p:cNvPr>
          <p:cNvSpPr/>
          <p:nvPr/>
        </p:nvSpPr>
        <p:spPr>
          <a:xfrm>
            <a:off x="-4654232" y="2346805"/>
            <a:ext cx="3178810" cy="0"/>
          </a:xfrm>
          <a:prstGeom prst="line">
            <a:avLst/>
          </a:prstGeom>
          <a:noFill/>
          <a:ln w="12700">
            <a:solidFill>
              <a:srgbClr val="E1ADFD"/>
            </a:solidFill>
            <a:prstDash val="solid"/>
            <a:headEnd type="none"/>
            <a:tailEnd type="none"/>
          </a:ln>
        </p:spPr>
        <p:txBody>
          <a:bodyPr/>
          <a:lstStyle/>
          <a:p>
            <a:endParaRPr lang="es-ES"/>
          </a:p>
        </p:txBody>
      </p:sp>
      <p:sp>
        <p:nvSpPr>
          <p:cNvPr id="15" name="Shape 9">
            <a:extLst>
              <a:ext uri="{FF2B5EF4-FFF2-40B4-BE49-F238E27FC236}">
                <a16:creationId xmlns:a16="http://schemas.microsoft.com/office/drawing/2014/main" id="{B31154F6-CAAB-B481-2845-3C3250A8C2D6}"/>
              </a:ext>
            </a:extLst>
          </p:cNvPr>
          <p:cNvSpPr/>
          <p:nvPr/>
        </p:nvSpPr>
        <p:spPr>
          <a:xfrm>
            <a:off x="4971925" y="-2435574"/>
            <a:ext cx="6316980" cy="1905635"/>
          </a:xfrm>
          <a:prstGeom prst="roundRect">
            <a:avLst>
              <a:gd name="adj" fmla="val 6321"/>
            </a:avLst>
          </a:prstGeom>
          <a:solidFill>
            <a:srgbClr val="FFFFFF"/>
          </a:solidFill>
          <a:ln w="25400">
            <a:solidFill>
              <a:srgbClr val="E6E6FD"/>
            </a:solidFill>
            <a:prstDash val="solid"/>
          </a:ln>
        </p:spPr>
        <p:txBody>
          <a:bodyPr/>
          <a:lstStyle/>
          <a:p>
            <a:endParaRPr lang="es-ES"/>
          </a:p>
        </p:txBody>
      </p:sp>
      <p:sp>
        <p:nvSpPr>
          <p:cNvPr id="16" name="Text 10">
            <a:extLst>
              <a:ext uri="{FF2B5EF4-FFF2-40B4-BE49-F238E27FC236}">
                <a16:creationId xmlns:a16="http://schemas.microsoft.com/office/drawing/2014/main" id="{BCDBED99-E0DB-B1BB-E0A9-5271CF2655A6}"/>
              </a:ext>
            </a:extLst>
          </p:cNvPr>
          <p:cNvSpPr/>
          <p:nvPr/>
        </p:nvSpPr>
        <p:spPr>
          <a:xfrm>
            <a:off x="4971925" y="-2435574"/>
            <a:ext cx="6316980" cy="19056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Shape 11">
            <a:extLst>
              <a:ext uri="{FF2B5EF4-FFF2-40B4-BE49-F238E27FC236}">
                <a16:creationId xmlns:a16="http://schemas.microsoft.com/office/drawing/2014/main" id="{D7029344-36B8-7E30-5230-6BA151FCECA5}"/>
              </a:ext>
            </a:extLst>
          </p:cNvPr>
          <p:cNvSpPr/>
          <p:nvPr/>
        </p:nvSpPr>
        <p:spPr>
          <a:xfrm rot="5400000">
            <a:off x="5240530" y="-2274284"/>
            <a:ext cx="271145" cy="252730"/>
          </a:xfrm>
          <a:prstGeom prst="triangle">
            <a:avLst/>
          </a:prstGeom>
          <a:solidFill>
            <a:srgbClr val="E1ADFD"/>
          </a:solidFill>
          <a:ln/>
        </p:spPr>
        <p:txBody>
          <a:bodyPr/>
          <a:lstStyle/>
          <a:p>
            <a:endParaRPr lang="es-ES"/>
          </a:p>
        </p:txBody>
      </p:sp>
      <p:sp>
        <p:nvSpPr>
          <p:cNvPr id="18" name="Text 12">
            <a:extLst>
              <a:ext uri="{FF2B5EF4-FFF2-40B4-BE49-F238E27FC236}">
                <a16:creationId xmlns:a16="http://schemas.microsoft.com/office/drawing/2014/main" id="{8568CE4D-7373-FC39-59B5-226E899D68D1}"/>
              </a:ext>
            </a:extLst>
          </p:cNvPr>
          <p:cNvSpPr/>
          <p:nvPr/>
        </p:nvSpPr>
        <p:spPr>
          <a:xfrm rot="5400000">
            <a:off x="5240530" y="-2274284"/>
            <a:ext cx="271145" cy="25273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Text 13">
            <a:extLst>
              <a:ext uri="{FF2B5EF4-FFF2-40B4-BE49-F238E27FC236}">
                <a16:creationId xmlns:a16="http://schemas.microsoft.com/office/drawing/2014/main" id="{2BE27295-EEB5-B1EA-B90A-2D953659C439}"/>
              </a:ext>
            </a:extLst>
          </p:cNvPr>
          <p:cNvSpPr/>
          <p:nvPr/>
        </p:nvSpPr>
        <p:spPr>
          <a:xfrm>
            <a:off x="5557395" y="-2306669"/>
            <a:ext cx="5475605" cy="276225"/>
          </a:xfrm>
          <a:prstGeom prst="rect">
            <a:avLst/>
          </a:prstGeom>
          <a:noFill/>
          <a:ln/>
        </p:spPr>
        <p:txBody>
          <a:bodyPr wrap="square" lIns="91440" tIns="45720" rIns="91440" bIns="45720" rtlCol="0" anchor="t">
            <a:spAutoFit/>
          </a:bodyPr>
          <a:lstStyle/>
          <a:p>
            <a:pPr marL="0" indent="0" algn="l">
              <a:lnSpc>
                <a:spcPct val="100000"/>
              </a:lnSpc>
              <a:buNone/>
            </a:pPr>
            <a:r>
              <a:rPr lang="en-US" sz="1800" b="1" dirty="0">
                <a:solidFill>
                  <a:srgbClr val="000000"/>
                </a:solidFill>
                <a:latin typeface="MiSans" pitchFamily="34" charset="0"/>
                <a:ea typeface="MiSans" pitchFamily="34" charset="-122"/>
                <a:cs typeface="MiSans" pitchFamily="34" charset="-120"/>
              </a:rPr>
              <a:t>Control deficiente de costos</a:t>
            </a:r>
            <a:endParaRPr lang="en-US" sz="1600" dirty="0"/>
          </a:p>
        </p:txBody>
      </p:sp>
      <p:sp>
        <p:nvSpPr>
          <p:cNvPr id="20" name="Text 14">
            <a:extLst>
              <a:ext uri="{FF2B5EF4-FFF2-40B4-BE49-F238E27FC236}">
                <a16:creationId xmlns:a16="http://schemas.microsoft.com/office/drawing/2014/main" id="{F4EF5846-D2C3-CAFF-003C-56CCAA303F44}"/>
              </a:ext>
            </a:extLst>
          </p:cNvPr>
          <p:cNvSpPr/>
          <p:nvPr/>
        </p:nvSpPr>
        <p:spPr>
          <a:xfrm>
            <a:off x="5134485" y="-1963134"/>
            <a:ext cx="5905500" cy="1149945"/>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El control deficiente de costos e inventario es un problema común en cocinas institucionales. La falta de precisión en los cálculos manuales conduce a un uso ineficiente de recursos y un aumento en los gastos operativos.</a:t>
            </a:r>
            <a:endParaRPr lang="en-US" sz="1600" dirty="0"/>
          </a:p>
        </p:txBody>
      </p:sp>
      <p:sp>
        <p:nvSpPr>
          <p:cNvPr id="21" name="Shape 15">
            <a:extLst>
              <a:ext uri="{FF2B5EF4-FFF2-40B4-BE49-F238E27FC236}">
                <a16:creationId xmlns:a16="http://schemas.microsoft.com/office/drawing/2014/main" id="{C03351DE-D299-C284-8881-88D5BAE0527A}"/>
              </a:ext>
            </a:extLst>
          </p:cNvPr>
          <p:cNvSpPr/>
          <p:nvPr/>
        </p:nvSpPr>
        <p:spPr>
          <a:xfrm>
            <a:off x="10703435" y="7367709"/>
            <a:ext cx="6316980" cy="1905635"/>
          </a:xfrm>
          <a:prstGeom prst="roundRect">
            <a:avLst>
              <a:gd name="adj" fmla="val 6321"/>
            </a:avLst>
          </a:prstGeom>
          <a:solidFill>
            <a:srgbClr val="FFFFFF"/>
          </a:solidFill>
          <a:ln w="25400">
            <a:solidFill>
              <a:srgbClr val="E6E6FD"/>
            </a:solidFill>
            <a:prstDash val="solid"/>
          </a:ln>
        </p:spPr>
        <p:txBody>
          <a:bodyPr/>
          <a:lstStyle/>
          <a:p>
            <a:endParaRPr lang="es-ES"/>
          </a:p>
        </p:txBody>
      </p:sp>
      <p:sp>
        <p:nvSpPr>
          <p:cNvPr id="22" name="Text 16">
            <a:extLst>
              <a:ext uri="{FF2B5EF4-FFF2-40B4-BE49-F238E27FC236}">
                <a16:creationId xmlns:a16="http://schemas.microsoft.com/office/drawing/2014/main" id="{6E0CEC1E-17DF-6865-FE32-5C36743C08E2}"/>
              </a:ext>
            </a:extLst>
          </p:cNvPr>
          <p:cNvSpPr/>
          <p:nvPr/>
        </p:nvSpPr>
        <p:spPr>
          <a:xfrm>
            <a:off x="10703435" y="7367709"/>
            <a:ext cx="6316980" cy="19056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3" name="Shape 17">
            <a:extLst>
              <a:ext uri="{FF2B5EF4-FFF2-40B4-BE49-F238E27FC236}">
                <a16:creationId xmlns:a16="http://schemas.microsoft.com/office/drawing/2014/main" id="{34EEE3BE-CA3C-9EB0-60CE-8F2AE7D728E0}"/>
              </a:ext>
            </a:extLst>
          </p:cNvPr>
          <p:cNvSpPr/>
          <p:nvPr/>
        </p:nvSpPr>
        <p:spPr>
          <a:xfrm rot="5400000">
            <a:off x="10972040" y="7528999"/>
            <a:ext cx="271145" cy="252730"/>
          </a:xfrm>
          <a:prstGeom prst="triangle">
            <a:avLst/>
          </a:prstGeom>
          <a:solidFill>
            <a:srgbClr val="E1ADFD"/>
          </a:solidFill>
          <a:ln/>
        </p:spPr>
        <p:txBody>
          <a:bodyPr/>
          <a:lstStyle/>
          <a:p>
            <a:endParaRPr lang="es-ES"/>
          </a:p>
        </p:txBody>
      </p:sp>
      <p:sp>
        <p:nvSpPr>
          <p:cNvPr id="24" name="Text 18">
            <a:extLst>
              <a:ext uri="{FF2B5EF4-FFF2-40B4-BE49-F238E27FC236}">
                <a16:creationId xmlns:a16="http://schemas.microsoft.com/office/drawing/2014/main" id="{D0F1B4E4-8303-D33E-2FF9-3339536097FC}"/>
              </a:ext>
            </a:extLst>
          </p:cNvPr>
          <p:cNvSpPr/>
          <p:nvPr/>
        </p:nvSpPr>
        <p:spPr>
          <a:xfrm rot="5400000">
            <a:off x="10972040" y="7528999"/>
            <a:ext cx="271145" cy="25273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5" name="Text 19">
            <a:extLst>
              <a:ext uri="{FF2B5EF4-FFF2-40B4-BE49-F238E27FC236}">
                <a16:creationId xmlns:a16="http://schemas.microsoft.com/office/drawing/2014/main" id="{4DABC8E7-C21E-4D9F-1E20-D8417B9FBE2B}"/>
              </a:ext>
            </a:extLst>
          </p:cNvPr>
          <p:cNvSpPr/>
          <p:nvPr/>
        </p:nvSpPr>
        <p:spPr>
          <a:xfrm>
            <a:off x="11288905" y="7496614"/>
            <a:ext cx="5475605" cy="276225"/>
          </a:xfrm>
          <a:prstGeom prst="rect">
            <a:avLst/>
          </a:prstGeom>
          <a:noFill/>
          <a:ln/>
        </p:spPr>
        <p:txBody>
          <a:bodyPr wrap="square" lIns="91440" tIns="45720" rIns="91440" bIns="45720" rtlCol="0" anchor="t">
            <a:spAutoFit/>
          </a:bodyPr>
          <a:lstStyle/>
          <a:p>
            <a:pPr marL="0" indent="0" algn="l">
              <a:lnSpc>
                <a:spcPct val="100000"/>
              </a:lnSpc>
              <a:buNone/>
            </a:pPr>
            <a:r>
              <a:rPr lang="en-US" sz="1800" b="1" dirty="0">
                <a:solidFill>
                  <a:srgbClr val="000000"/>
                </a:solidFill>
                <a:latin typeface="MiSans" pitchFamily="34" charset="0"/>
                <a:ea typeface="MiSans" pitchFamily="34" charset="-122"/>
                <a:cs typeface="MiSans" pitchFamily="34" charset="-120"/>
              </a:rPr>
              <a:t>Falta de estandarización</a:t>
            </a:r>
            <a:endParaRPr lang="en-US" sz="1600" dirty="0"/>
          </a:p>
        </p:txBody>
      </p:sp>
      <p:sp>
        <p:nvSpPr>
          <p:cNvPr id="26" name="Text 20">
            <a:extLst>
              <a:ext uri="{FF2B5EF4-FFF2-40B4-BE49-F238E27FC236}">
                <a16:creationId xmlns:a16="http://schemas.microsoft.com/office/drawing/2014/main" id="{7ECB86D1-010D-27A8-593E-362BD23D5072}"/>
              </a:ext>
            </a:extLst>
          </p:cNvPr>
          <p:cNvSpPr/>
          <p:nvPr/>
        </p:nvSpPr>
        <p:spPr>
          <a:xfrm>
            <a:off x="10865995" y="7840149"/>
            <a:ext cx="5905500" cy="1149945"/>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La falta de estandarización en las recetas es otro desafío. Sin un sistema centralizado, es difícil mantener la consistencia en la calidad y cantidad de los platos preparados, lo que afecta la experiencia del cliente.</a:t>
            </a:r>
            <a:endParaRPr lang="en-US" sz="1600" dirty="0"/>
          </a:p>
        </p:txBody>
      </p:sp>
    </p:spTree>
    <p:extLst>
      <p:ext uri="{BB962C8B-B14F-4D97-AF65-F5344CB8AC3E}">
        <p14:creationId xmlns:p14="http://schemas.microsoft.com/office/powerpoint/2010/main" val="27910337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20:07:37-d2nfa298bjvh7rlj0gcg.png"/>
          <p:cNvPicPr>
            <a:picLocks noChangeAspect="1"/>
          </p:cNvPicPr>
          <p:nvPr/>
        </p:nvPicPr>
        <p:blipFill>
          <a:blip r:embed="rId3">
            <a:alphaModFix amt="10000"/>
          </a:blip>
          <a:srcRect l="26" r="26"/>
          <a:stretch/>
        </p:blipFill>
        <p:spPr>
          <a:xfrm>
            <a:off x="0" y="0"/>
            <a:ext cx="12192000" cy="6858000"/>
          </a:xfrm>
          <a:prstGeom prst="rect">
            <a:avLst/>
          </a:prstGeom>
        </p:spPr>
      </p:pic>
      <p:sp>
        <p:nvSpPr>
          <p:cNvPr id="3" name="Shape 0"/>
          <p:cNvSpPr/>
          <p:nvPr/>
        </p:nvSpPr>
        <p:spPr>
          <a:xfrm>
            <a:off x="-635" y="-1905"/>
            <a:ext cx="4740275" cy="6859905"/>
          </a:xfrm>
          <a:prstGeom prst="rect">
            <a:avLst/>
          </a:prstGeom>
          <a:solidFill>
            <a:srgbClr val="E6E6FD"/>
          </a:solidFill>
          <a:ln/>
        </p:spPr>
        <p:txBody>
          <a:bodyPr/>
          <a:lstStyle/>
          <a:p>
            <a:endParaRPr lang="es-ES"/>
          </a:p>
        </p:txBody>
      </p:sp>
      <p:sp>
        <p:nvSpPr>
          <p:cNvPr id="4" name="Text 1"/>
          <p:cNvSpPr/>
          <p:nvPr/>
        </p:nvSpPr>
        <p:spPr>
          <a:xfrm>
            <a:off x="-635" y="-1905"/>
            <a:ext cx="4740275" cy="685990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406400" y="1508760"/>
            <a:ext cx="3535680" cy="4556760"/>
          </a:xfrm>
          <a:prstGeom prst="roundRect">
            <a:avLst>
              <a:gd name="adj" fmla="val 6321"/>
            </a:avLst>
          </a:prstGeom>
          <a:solidFill>
            <a:srgbClr val="FFFFFF"/>
          </a:solidFill>
          <a:ln w="19050">
            <a:solidFill>
              <a:srgbClr val="E1ADFD"/>
            </a:solidFill>
            <a:prstDash val="solid"/>
          </a:ln>
        </p:spPr>
        <p:txBody>
          <a:bodyPr/>
          <a:lstStyle/>
          <a:p>
            <a:endParaRPr lang="es-ES"/>
          </a:p>
        </p:txBody>
      </p:sp>
      <p:sp>
        <p:nvSpPr>
          <p:cNvPr id="6" name="Text 3"/>
          <p:cNvSpPr/>
          <p:nvPr/>
        </p:nvSpPr>
        <p:spPr>
          <a:xfrm>
            <a:off x="406400" y="1508760"/>
            <a:ext cx="3535680" cy="45567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1813976" y="286087"/>
            <a:ext cx="8564047" cy="523220"/>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000000"/>
                </a:solidFill>
                <a:latin typeface="MiSans" pitchFamily="34" charset="0"/>
                <a:ea typeface="MiSans" pitchFamily="34" charset="-122"/>
                <a:cs typeface="MiSans" pitchFamily="34" charset="-120"/>
              </a:rPr>
              <a:t>Perdidas </a:t>
            </a:r>
            <a:r>
              <a:rPr lang="en-US" sz="2800" b="1" dirty="0" err="1">
                <a:solidFill>
                  <a:srgbClr val="000000"/>
                </a:solidFill>
                <a:latin typeface="MiSans" pitchFamily="34" charset="0"/>
                <a:ea typeface="MiSans" pitchFamily="34" charset="-122"/>
                <a:cs typeface="MiSans" pitchFamily="34" charset="-120"/>
              </a:rPr>
              <a:t>Institucionales</a:t>
            </a:r>
            <a:r>
              <a:rPr lang="en-US" sz="2800" b="1" dirty="0">
                <a:solidFill>
                  <a:srgbClr val="000000"/>
                </a:solidFill>
                <a:latin typeface="MiSans" pitchFamily="34" charset="0"/>
                <a:ea typeface="MiSans" pitchFamily="34" charset="-122"/>
                <a:cs typeface="MiSans" pitchFamily="34" charset="-120"/>
              </a:rPr>
              <a:t>: 20% de Desperdicio</a:t>
            </a:r>
            <a:endParaRPr lang="en-US" sz="1600" dirty="0"/>
          </a:p>
        </p:txBody>
      </p:sp>
      <p:sp>
        <p:nvSpPr>
          <p:cNvPr id="8" name="Text 5"/>
          <p:cNvSpPr/>
          <p:nvPr/>
        </p:nvSpPr>
        <p:spPr>
          <a:xfrm>
            <a:off x="568325" y="1746250"/>
            <a:ext cx="3178810" cy="303411"/>
          </a:xfrm>
          <a:prstGeom prst="rect">
            <a:avLst/>
          </a:prstGeom>
          <a:noFill/>
          <a:ln/>
        </p:spPr>
        <p:txBody>
          <a:bodyPr wrap="square" lIns="91440" tIns="45720" rIns="91440" bIns="45720" rtlCol="0" anchor="t">
            <a:spAutoFit/>
          </a:bodyPr>
          <a:lstStyle/>
          <a:p>
            <a:pPr marL="0" indent="0" algn="just">
              <a:lnSpc>
                <a:spcPct val="100000"/>
              </a:lnSpc>
              <a:buNone/>
            </a:pPr>
            <a:r>
              <a:rPr lang="en-US" sz="2000" b="1" dirty="0">
                <a:solidFill>
                  <a:srgbClr val="000000"/>
                </a:solidFill>
                <a:latin typeface="MiSans" pitchFamily="34" charset="0"/>
                <a:ea typeface="MiSans" pitchFamily="34" charset="-122"/>
                <a:cs typeface="MiSans" pitchFamily="34" charset="-120"/>
              </a:rPr>
              <a:t>Desperdicio significativo</a:t>
            </a:r>
            <a:endParaRPr lang="en-US" sz="1600" dirty="0"/>
          </a:p>
        </p:txBody>
      </p:sp>
      <p:sp>
        <p:nvSpPr>
          <p:cNvPr id="9" name="Text 6"/>
          <p:cNvSpPr/>
          <p:nvPr/>
        </p:nvSpPr>
        <p:spPr>
          <a:xfrm>
            <a:off x="568960" y="2661920"/>
            <a:ext cx="3182620" cy="3266920"/>
          </a:xfrm>
          <a:prstGeom prst="rect">
            <a:avLst/>
          </a:prstGeom>
          <a:noFill/>
          <a:ln/>
        </p:spPr>
        <p:txBody>
          <a:bodyPr wrap="square" lIns="91440" tIns="45720" rIns="91440" bIns="45720" rtlCol="0" anchor="t">
            <a:spAutoFit/>
          </a:bodyPr>
          <a:lstStyle/>
          <a:p>
            <a:pPr marL="0" indent="0" algn="l">
              <a:lnSpc>
                <a:spcPct val="130000"/>
              </a:lnSpc>
              <a:buNone/>
            </a:pPr>
            <a:r>
              <a:rPr lang="en-US" sz="1600" dirty="0">
                <a:solidFill>
                  <a:srgbClr val="000000"/>
                </a:solidFill>
                <a:latin typeface="MiSans" pitchFamily="34" charset="0"/>
                <a:ea typeface="MiSans" pitchFamily="34" charset="-122"/>
                <a:cs typeface="MiSans" pitchFamily="34" charset="-120"/>
              </a:rPr>
              <a:t>En cocinas institucionales, se </a:t>
            </a:r>
            <a:r>
              <a:rPr lang="en-US" sz="1600" dirty="0" err="1">
                <a:solidFill>
                  <a:srgbClr val="000000"/>
                </a:solidFill>
                <a:latin typeface="MiSans" pitchFamily="34" charset="0"/>
                <a:ea typeface="MiSans" pitchFamily="34" charset="-122"/>
                <a:cs typeface="MiSans" pitchFamily="34" charset="-120"/>
              </a:rPr>
              <a:t>desperdicia</a:t>
            </a:r>
            <a:r>
              <a:rPr lang="en-US" sz="1600" dirty="0">
                <a:solidFill>
                  <a:srgbClr val="000000"/>
                </a:solidFill>
                <a:latin typeface="MiSans" pitchFamily="34" charset="0"/>
                <a:ea typeface="MiSans" pitchFamily="34" charset="-122"/>
                <a:cs typeface="MiSans" pitchFamily="34" charset="-120"/>
              </a:rPr>
              <a:t> del 5% al 10% </a:t>
            </a:r>
            <a:r>
              <a:rPr lang="en-US" sz="1600" dirty="0" err="1">
                <a:solidFill>
                  <a:srgbClr val="000000"/>
                </a:solidFill>
                <a:latin typeface="MiSans" pitchFamily="34" charset="0"/>
                <a:ea typeface="MiSans" pitchFamily="34" charset="-122"/>
                <a:cs typeface="MiSans" pitchFamily="34" charset="-120"/>
              </a:rPr>
              <a:t>llegando</a:t>
            </a:r>
            <a:r>
              <a:rPr lang="en-US" sz="1600" dirty="0">
                <a:solidFill>
                  <a:srgbClr val="000000"/>
                </a:solidFill>
                <a:latin typeface="MiSans" pitchFamily="34" charset="0"/>
                <a:ea typeface="MiSans" pitchFamily="34" charset="-122"/>
                <a:cs typeface="MiSans" pitchFamily="34" charset="-120"/>
              </a:rPr>
              <a:t> a </a:t>
            </a:r>
            <a:r>
              <a:rPr lang="en-US" sz="1600" dirty="0" err="1">
                <a:solidFill>
                  <a:srgbClr val="000000"/>
                </a:solidFill>
                <a:latin typeface="MiSans" pitchFamily="34" charset="0"/>
                <a:ea typeface="MiSans" pitchFamily="34" charset="-122"/>
                <a:cs typeface="MiSans" pitchFamily="34" charset="-120"/>
              </a:rPr>
              <a:t>extremos</a:t>
            </a:r>
            <a:r>
              <a:rPr lang="en-US" sz="1600" dirty="0">
                <a:solidFill>
                  <a:srgbClr val="000000"/>
                </a:solidFill>
                <a:latin typeface="MiSans" pitchFamily="34" charset="0"/>
                <a:ea typeface="MiSans" pitchFamily="34" charset="-122"/>
                <a:cs typeface="MiSans" pitchFamily="34" charset="-120"/>
              </a:rPr>
              <a:t> de 20% </a:t>
            </a:r>
            <a:r>
              <a:rPr lang="en-US" sz="1600" dirty="0" err="1">
                <a:solidFill>
                  <a:srgbClr val="000000"/>
                </a:solidFill>
                <a:latin typeface="MiSans" pitchFamily="34" charset="0"/>
                <a:ea typeface="MiSans" pitchFamily="34" charset="-122"/>
                <a:cs typeface="MiSans" pitchFamily="34" charset="-120"/>
              </a:rPr>
              <a:t>en</a:t>
            </a:r>
            <a:r>
              <a:rPr lang="en-US" sz="1600" dirty="0">
                <a:solidFill>
                  <a:srgbClr val="000000"/>
                </a:solidFill>
                <a:latin typeface="MiSans" pitchFamily="34" charset="0"/>
                <a:ea typeface="MiSans" pitchFamily="34" charset="-122"/>
                <a:cs typeface="MiSans" pitchFamily="34" charset="-120"/>
              </a:rPr>
              <a:t> </a:t>
            </a:r>
            <a:r>
              <a:rPr lang="en-US" sz="1600" dirty="0" err="1">
                <a:solidFill>
                  <a:srgbClr val="000000"/>
                </a:solidFill>
                <a:latin typeface="MiSans" pitchFamily="34" charset="0"/>
                <a:ea typeface="MiSans" pitchFamily="34" charset="-122"/>
                <a:cs typeface="MiSans" pitchFamily="34" charset="-120"/>
              </a:rPr>
              <a:t>algunos</a:t>
            </a:r>
            <a:r>
              <a:rPr lang="en-US" sz="1600" dirty="0">
                <a:solidFill>
                  <a:srgbClr val="000000"/>
                </a:solidFill>
                <a:latin typeface="MiSans" pitchFamily="34" charset="0"/>
                <a:ea typeface="MiSans" pitchFamily="34" charset="-122"/>
                <a:cs typeface="MiSans" pitchFamily="34" charset="-120"/>
              </a:rPr>
              <a:t> </a:t>
            </a:r>
            <a:r>
              <a:rPr lang="en-US" sz="1600" dirty="0" err="1">
                <a:solidFill>
                  <a:srgbClr val="000000"/>
                </a:solidFill>
                <a:latin typeface="MiSans" pitchFamily="34" charset="0"/>
                <a:ea typeface="MiSans" pitchFamily="34" charset="-122"/>
                <a:cs typeface="MiSans" pitchFamily="34" charset="-120"/>
              </a:rPr>
              <a:t>casos</a:t>
            </a:r>
            <a:r>
              <a:rPr lang="en-US" sz="1600" dirty="0">
                <a:solidFill>
                  <a:srgbClr val="000000"/>
                </a:solidFill>
                <a:latin typeface="MiSans" pitchFamily="34" charset="0"/>
                <a:ea typeface="MiSans" pitchFamily="34" charset="-122"/>
                <a:cs typeface="MiSans" pitchFamily="34" charset="-120"/>
              </a:rPr>
              <a:t>, de los alimentos debido a cálculos manuales imprecisos. Esta situación no solo es económica sino también </a:t>
            </a:r>
            <a:r>
              <a:rPr lang="en-US" sz="1600" dirty="0" err="1">
                <a:solidFill>
                  <a:srgbClr val="000000"/>
                </a:solidFill>
                <a:latin typeface="MiSans" pitchFamily="34" charset="0"/>
                <a:ea typeface="MiSans" pitchFamily="34" charset="-122"/>
                <a:cs typeface="MiSans" pitchFamily="34" charset="-120"/>
              </a:rPr>
              <a:t>insostenible</a:t>
            </a:r>
            <a:r>
              <a:rPr lang="en-US" sz="1600" dirty="0">
                <a:solidFill>
                  <a:srgbClr val="000000"/>
                </a:solidFill>
                <a:latin typeface="MiSans" pitchFamily="34" charset="0"/>
                <a:ea typeface="MiSans" pitchFamily="34" charset="-122"/>
                <a:cs typeface="MiSans" pitchFamily="34" charset="-120"/>
              </a:rPr>
              <a:t>, ya que genera </a:t>
            </a:r>
            <a:r>
              <a:rPr lang="en-US" sz="1600" dirty="0" err="1">
                <a:solidFill>
                  <a:srgbClr val="000000"/>
                </a:solidFill>
                <a:latin typeface="MiSans" pitchFamily="34" charset="0"/>
                <a:ea typeface="MiSans" pitchFamily="34" charset="-122"/>
                <a:cs typeface="MiSans" pitchFamily="34" charset="-120"/>
              </a:rPr>
              <a:t>pérdidas</a:t>
            </a:r>
            <a:r>
              <a:rPr lang="en-US" sz="1600" dirty="0">
                <a:solidFill>
                  <a:srgbClr val="000000"/>
                </a:solidFill>
                <a:latin typeface="MiSans" pitchFamily="34" charset="0"/>
                <a:ea typeface="MiSans" pitchFamily="34" charset="-122"/>
                <a:cs typeface="MiSans" pitchFamily="34" charset="-120"/>
              </a:rPr>
              <a:t> </a:t>
            </a:r>
            <a:r>
              <a:rPr lang="en-US" sz="1600" dirty="0" err="1">
                <a:solidFill>
                  <a:srgbClr val="000000"/>
                </a:solidFill>
                <a:latin typeface="MiSans" pitchFamily="34" charset="0"/>
                <a:ea typeface="MiSans" pitchFamily="34" charset="-122"/>
                <a:cs typeface="MiSans" pitchFamily="34" charset="-120"/>
              </a:rPr>
              <a:t>economicas</a:t>
            </a:r>
            <a:r>
              <a:rPr lang="en-US" sz="1600" dirty="0">
                <a:solidFill>
                  <a:srgbClr val="000000"/>
                </a:solidFill>
                <a:latin typeface="MiSans" pitchFamily="34" charset="0"/>
                <a:ea typeface="MiSans" pitchFamily="34" charset="-122"/>
                <a:cs typeface="MiSans" pitchFamily="34" charset="-120"/>
              </a:rPr>
              <a:t> </a:t>
            </a:r>
            <a:r>
              <a:rPr lang="en-US" sz="1600" dirty="0" err="1">
                <a:solidFill>
                  <a:srgbClr val="000000"/>
                </a:solidFill>
                <a:latin typeface="MiSans" pitchFamily="34" charset="0"/>
                <a:ea typeface="MiSans" pitchFamily="34" charset="-122"/>
                <a:cs typeface="MiSans" pitchFamily="34" charset="-120"/>
              </a:rPr>
              <a:t>significativas</a:t>
            </a:r>
            <a:r>
              <a:rPr lang="en-US" sz="1600" dirty="0">
                <a:solidFill>
                  <a:srgbClr val="000000"/>
                </a:solidFill>
                <a:latin typeface="MiSans" pitchFamily="34" charset="0"/>
                <a:ea typeface="MiSans" pitchFamily="34" charset="-122"/>
                <a:cs typeface="MiSans" pitchFamily="34" charset="-120"/>
              </a:rPr>
              <a:t> a largo </a:t>
            </a:r>
            <a:r>
              <a:rPr lang="en-US" sz="1600" dirty="0" err="1">
                <a:solidFill>
                  <a:srgbClr val="000000"/>
                </a:solidFill>
                <a:latin typeface="MiSans" pitchFamily="34" charset="0"/>
                <a:ea typeface="MiSans" pitchFamily="34" charset="-122"/>
                <a:cs typeface="MiSans" pitchFamily="34" charset="-120"/>
              </a:rPr>
              <a:t>plazo</a:t>
            </a:r>
            <a:r>
              <a:rPr lang="en-US" sz="1600" dirty="0">
                <a:solidFill>
                  <a:srgbClr val="000000"/>
                </a:solidFill>
                <a:latin typeface="MiSans" pitchFamily="34" charset="0"/>
                <a:ea typeface="MiSans" pitchFamily="34" charset="-122"/>
                <a:cs typeface="MiSans" pitchFamily="34" charset="-120"/>
              </a:rPr>
              <a:t>.</a:t>
            </a:r>
            <a:endParaRPr lang="en-US" sz="1600" dirty="0"/>
          </a:p>
        </p:txBody>
      </p:sp>
      <p:sp>
        <p:nvSpPr>
          <p:cNvPr id="10" name="Shape 7"/>
          <p:cNvSpPr/>
          <p:nvPr/>
        </p:nvSpPr>
        <p:spPr>
          <a:xfrm>
            <a:off x="568325" y="2587625"/>
            <a:ext cx="3178810" cy="0"/>
          </a:xfrm>
          <a:prstGeom prst="line">
            <a:avLst/>
          </a:prstGeom>
          <a:noFill/>
          <a:ln w="31750">
            <a:solidFill>
              <a:srgbClr val="E1ADFD"/>
            </a:solidFill>
            <a:prstDash val="solid"/>
            <a:headEnd type="none"/>
            <a:tailEnd type="none"/>
          </a:ln>
        </p:spPr>
        <p:txBody>
          <a:bodyPr/>
          <a:lstStyle/>
          <a:p>
            <a:endParaRPr lang="es-ES"/>
          </a:p>
        </p:txBody>
      </p:sp>
      <p:sp>
        <p:nvSpPr>
          <p:cNvPr id="11" name="Shape 8"/>
          <p:cNvSpPr/>
          <p:nvPr/>
        </p:nvSpPr>
        <p:spPr>
          <a:xfrm>
            <a:off x="568325" y="2498725"/>
            <a:ext cx="3178810" cy="0"/>
          </a:xfrm>
          <a:prstGeom prst="line">
            <a:avLst/>
          </a:prstGeom>
          <a:noFill/>
          <a:ln w="12700">
            <a:solidFill>
              <a:srgbClr val="E1ADFD"/>
            </a:solidFill>
            <a:prstDash val="solid"/>
            <a:headEnd type="none"/>
            <a:tailEnd type="none"/>
          </a:ln>
        </p:spPr>
        <p:txBody>
          <a:bodyPr/>
          <a:lstStyle/>
          <a:p>
            <a:endParaRPr lang="es-ES"/>
          </a:p>
        </p:txBody>
      </p:sp>
      <p:sp>
        <p:nvSpPr>
          <p:cNvPr id="12" name="Shape 9"/>
          <p:cNvSpPr/>
          <p:nvPr/>
        </p:nvSpPr>
        <p:spPr>
          <a:xfrm>
            <a:off x="5000625" y="1233805"/>
            <a:ext cx="6316980" cy="1905635"/>
          </a:xfrm>
          <a:prstGeom prst="roundRect">
            <a:avLst>
              <a:gd name="adj" fmla="val 6321"/>
            </a:avLst>
          </a:prstGeom>
          <a:solidFill>
            <a:srgbClr val="FFFFFF"/>
          </a:solidFill>
          <a:ln w="25400">
            <a:solidFill>
              <a:srgbClr val="E6E6FD"/>
            </a:solidFill>
            <a:prstDash val="solid"/>
          </a:ln>
        </p:spPr>
        <p:txBody>
          <a:bodyPr/>
          <a:lstStyle/>
          <a:p>
            <a:endParaRPr lang="es-ES"/>
          </a:p>
        </p:txBody>
      </p:sp>
      <p:sp>
        <p:nvSpPr>
          <p:cNvPr id="13" name="Text 10"/>
          <p:cNvSpPr/>
          <p:nvPr/>
        </p:nvSpPr>
        <p:spPr>
          <a:xfrm>
            <a:off x="5000625" y="1233805"/>
            <a:ext cx="6316980" cy="19056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rot="5400000">
            <a:off x="5269230" y="1395095"/>
            <a:ext cx="271145" cy="252730"/>
          </a:xfrm>
          <a:prstGeom prst="triangle">
            <a:avLst/>
          </a:prstGeom>
          <a:solidFill>
            <a:srgbClr val="E1ADFD"/>
          </a:solidFill>
          <a:ln/>
        </p:spPr>
        <p:txBody>
          <a:bodyPr/>
          <a:lstStyle/>
          <a:p>
            <a:endParaRPr lang="es-ES"/>
          </a:p>
        </p:txBody>
      </p:sp>
      <p:sp>
        <p:nvSpPr>
          <p:cNvPr id="15" name="Text 12"/>
          <p:cNvSpPr/>
          <p:nvPr/>
        </p:nvSpPr>
        <p:spPr>
          <a:xfrm rot="5400000">
            <a:off x="5269230" y="1395095"/>
            <a:ext cx="271145" cy="25273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Text 13"/>
          <p:cNvSpPr/>
          <p:nvPr/>
        </p:nvSpPr>
        <p:spPr>
          <a:xfrm>
            <a:off x="5586095" y="1362710"/>
            <a:ext cx="5475605" cy="276225"/>
          </a:xfrm>
          <a:prstGeom prst="rect">
            <a:avLst/>
          </a:prstGeom>
          <a:noFill/>
          <a:ln/>
        </p:spPr>
        <p:txBody>
          <a:bodyPr wrap="square" lIns="91440" tIns="45720" rIns="91440" bIns="45720" rtlCol="0" anchor="t">
            <a:spAutoFit/>
          </a:bodyPr>
          <a:lstStyle/>
          <a:p>
            <a:pPr marL="0" indent="0" algn="l">
              <a:lnSpc>
                <a:spcPct val="100000"/>
              </a:lnSpc>
              <a:buNone/>
            </a:pPr>
            <a:r>
              <a:rPr lang="en-US" sz="1800" b="1" dirty="0">
                <a:solidFill>
                  <a:srgbClr val="000000"/>
                </a:solidFill>
                <a:latin typeface="MiSans" pitchFamily="34" charset="0"/>
                <a:ea typeface="MiSans" pitchFamily="34" charset="-122"/>
                <a:cs typeface="MiSans" pitchFamily="34" charset="-120"/>
              </a:rPr>
              <a:t>Control deficiente de costos</a:t>
            </a:r>
            <a:endParaRPr lang="en-US" sz="1600" dirty="0"/>
          </a:p>
        </p:txBody>
      </p:sp>
      <p:sp>
        <p:nvSpPr>
          <p:cNvPr id="17" name="Text 14"/>
          <p:cNvSpPr/>
          <p:nvPr/>
        </p:nvSpPr>
        <p:spPr>
          <a:xfrm>
            <a:off x="5163185" y="1706245"/>
            <a:ext cx="5905500" cy="1149945"/>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El control deficiente de costos e inventario es un problema común en cocinas institucionales. La falta de precisión en los cálculos manuales conduce a un uso ineficiente de recursos y un aumento en los gastos operativos.</a:t>
            </a:r>
            <a:endParaRPr lang="en-US" sz="1600" dirty="0"/>
          </a:p>
        </p:txBody>
      </p:sp>
      <p:sp>
        <p:nvSpPr>
          <p:cNvPr id="18" name="Shape 15"/>
          <p:cNvSpPr/>
          <p:nvPr/>
        </p:nvSpPr>
        <p:spPr>
          <a:xfrm>
            <a:off x="5000625" y="3707765"/>
            <a:ext cx="6316980" cy="1905635"/>
          </a:xfrm>
          <a:prstGeom prst="roundRect">
            <a:avLst>
              <a:gd name="adj" fmla="val 6321"/>
            </a:avLst>
          </a:prstGeom>
          <a:solidFill>
            <a:srgbClr val="FFFFFF"/>
          </a:solidFill>
          <a:ln w="25400">
            <a:solidFill>
              <a:srgbClr val="E6E6FD"/>
            </a:solidFill>
            <a:prstDash val="solid"/>
          </a:ln>
        </p:spPr>
        <p:txBody>
          <a:bodyPr/>
          <a:lstStyle/>
          <a:p>
            <a:endParaRPr lang="es-ES"/>
          </a:p>
        </p:txBody>
      </p:sp>
      <p:sp>
        <p:nvSpPr>
          <p:cNvPr id="19" name="Text 16"/>
          <p:cNvSpPr/>
          <p:nvPr/>
        </p:nvSpPr>
        <p:spPr>
          <a:xfrm>
            <a:off x="5000625" y="3707765"/>
            <a:ext cx="6316980" cy="19056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7"/>
          <p:cNvSpPr/>
          <p:nvPr/>
        </p:nvSpPr>
        <p:spPr>
          <a:xfrm rot="5400000">
            <a:off x="5269230" y="3869055"/>
            <a:ext cx="271145" cy="252730"/>
          </a:xfrm>
          <a:prstGeom prst="triangle">
            <a:avLst/>
          </a:prstGeom>
          <a:solidFill>
            <a:srgbClr val="E1ADFD"/>
          </a:solidFill>
          <a:ln/>
        </p:spPr>
        <p:txBody>
          <a:bodyPr/>
          <a:lstStyle/>
          <a:p>
            <a:endParaRPr lang="es-ES"/>
          </a:p>
        </p:txBody>
      </p:sp>
      <p:sp>
        <p:nvSpPr>
          <p:cNvPr id="21" name="Text 18"/>
          <p:cNvSpPr/>
          <p:nvPr/>
        </p:nvSpPr>
        <p:spPr>
          <a:xfrm rot="5400000">
            <a:off x="5269230" y="3869055"/>
            <a:ext cx="271145" cy="25273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Text 19"/>
          <p:cNvSpPr/>
          <p:nvPr/>
        </p:nvSpPr>
        <p:spPr>
          <a:xfrm>
            <a:off x="5586095" y="3836670"/>
            <a:ext cx="5475605" cy="276225"/>
          </a:xfrm>
          <a:prstGeom prst="rect">
            <a:avLst/>
          </a:prstGeom>
          <a:noFill/>
          <a:ln/>
        </p:spPr>
        <p:txBody>
          <a:bodyPr wrap="square" lIns="91440" tIns="45720" rIns="91440" bIns="45720" rtlCol="0" anchor="t">
            <a:spAutoFit/>
          </a:bodyPr>
          <a:lstStyle/>
          <a:p>
            <a:pPr marL="0" indent="0" algn="l">
              <a:lnSpc>
                <a:spcPct val="100000"/>
              </a:lnSpc>
              <a:buNone/>
            </a:pPr>
            <a:r>
              <a:rPr lang="en-US" sz="1800" b="1" dirty="0">
                <a:solidFill>
                  <a:srgbClr val="000000"/>
                </a:solidFill>
                <a:latin typeface="MiSans" pitchFamily="34" charset="0"/>
                <a:ea typeface="MiSans" pitchFamily="34" charset="-122"/>
                <a:cs typeface="MiSans" pitchFamily="34" charset="-120"/>
              </a:rPr>
              <a:t>Falta de estandarización</a:t>
            </a:r>
            <a:endParaRPr lang="en-US" sz="1600" dirty="0"/>
          </a:p>
        </p:txBody>
      </p:sp>
      <p:sp>
        <p:nvSpPr>
          <p:cNvPr id="23" name="Text 20"/>
          <p:cNvSpPr/>
          <p:nvPr/>
        </p:nvSpPr>
        <p:spPr>
          <a:xfrm>
            <a:off x="5163185" y="4180205"/>
            <a:ext cx="5905500" cy="1149945"/>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La falta de estandarización en las recetas es otro desafío. Sin un sistema centralizado, es difícil mantener la consistencia en la calidad y cantidad de los platos preparados, lo que afecta la experiencia del cliente.</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177F78-CDB3-E0CE-DDF8-A06A2D8AB11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A2BFCA9-64B0-2C72-7F87-6293FBD8E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1" descr="https://kimi-img.moonshot.cn/pub/slides/slides_tmpl/image/25-08-27-20:07:40-d2nfa318bjvh7rlj0gfg.jpg">
            <a:extLst>
              <a:ext uri="{FF2B5EF4-FFF2-40B4-BE49-F238E27FC236}">
                <a16:creationId xmlns:a16="http://schemas.microsoft.com/office/drawing/2014/main" id="{704869C2-9954-CC30-471D-70D264EC5CF6}"/>
              </a:ext>
            </a:extLst>
          </p:cNvPr>
          <p:cNvPicPr>
            <a:picLocks noChangeAspect="1"/>
          </p:cNvPicPr>
          <p:nvPr/>
        </p:nvPicPr>
        <p:blipFill>
          <a:blip r:embed="rId3">
            <a:alphaModFix/>
          </a:blip>
          <a:srcRect t="4894" b="9150"/>
          <a:stretch>
            <a:fillRect/>
          </a:stretch>
        </p:blipFill>
        <p:spPr>
          <a:xfrm>
            <a:off x="4547937" y="-5"/>
            <a:ext cx="7644062" cy="3681406"/>
          </a:xfrm>
          <a:prstGeom prst="rect">
            <a:avLst/>
          </a:prstGeom>
        </p:spPr>
      </p:pic>
      <p:pic>
        <p:nvPicPr>
          <p:cNvPr id="2" name="Image 0" descr="https://kimi-img.moonshot.cn/pub/slides/slides_tmpl/image/25-08-27-20:07:37-d2nfa298bjvh7rlj0gcg.png">
            <a:extLst>
              <a:ext uri="{FF2B5EF4-FFF2-40B4-BE49-F238E27FC236}">
                <a16:creationId xmlns:a16="http://schemas.microsoft.com/office/drawing/2014/main" id="{5266F9CB-DD79-CCE6-3E0C-5DD37CD69243}"/>
              </a:ext>
            </a:extLst>
          </p:cNvPr>
          <p:cNvPicPr>
            <a:picLocks noChangeAspect="1"/>
          </p:cNvPicPr>
          <p:nvPr/>
        </p:nvPicPr>
        <p:blipFill>
          <a:blip r:embed="rId4"/>
          <a:srcRect t="26124" r="-7" b="-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CB43C4CA-C5AE-DF7D-C888-29659A870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a:extLst>
              <a:ext uri="{FF2B5EF4-FFF2-40B4-BE49-F238E27FC236}">
                <a16:creationId xmlns:a16="http://schemas.microsoft.com/office/drawing/2014/main" id="{163A6E3B-F254-1C73-D34D-D24253ECDE08}"/>
              </a:ext>
            </a:extLst>
          </p:cNvPr>
          <p:cNvSpPr/>
          <p:nvPr/>
        </p:nvSpPr>
        <p:spPr>
          <a:xfrm>
            <a:off x="-423987" y="1120095"/>
            <a:ext cx="5395912" cy="2387600"/>
          </a:xfrm>
          <a:prstGeom prst="rect">
            <a:avLst/>
          </a:prstGeom>
        </p:spPr>
        <p:txBody>
          <a:bodyPr vert="horz" lIns="91440" tIns="45720" rIns="91440" bIns="45720" rtlCol="0" anchor="b">
            <a:normAutofit/>
          </a:bodyPr>
          <a:lstStyle/>
          <a:p>
            <a:pPr marL="0" indent="0" algn="ctr">
              <a:lnSpc>
                <a:spcPct val="90000"/>
              </a:lnSpc>
              <a:spcBef>
                <a:spcPct val="0"/>
              </a:spcBef>
              <a:spcAft>
                <a:spcPts val="600"/>
              </a:spcAft>
            </a:pPr>
            <a:r>
              <a:rPr lang="en-US" sz="5000" b="1" kern="1200" dirty="0" err="1">
                <a:solidFill>
                  <a:schemeClr val="bg1"/>
                </a:solidFill>
                <a:latin typeface="+mj-lt"/>
                <a:ea typeface="+mj-ea"/>
                <a:cs typeface="+mj-cs"/>
              </a:rPr>
              <a:t>Solución</a:t>
            </a:r>
            <a:endParaRPr lang="en-US" sz="5000" kern="1200" dirty="0">
              <a:solidFill>
                <a:schemeClr val="bg1"/>
              </a:solidFill>
              <a:latin typeface="+mj-lt"/>
              <a:ea typeface="+mj-ea"/>
              <a:cs typeface="+mj-cs"/>
            </a:endParaRPr>
          </a:p>
        </p:txBody>
      </p:sp>
      <p:sp>
        <p:nvSpPr>
          <p:cNvPr id="4" name="Text 0">
            <a:extLst>
              <a:ext uri="{FF2B5EF4-FFF2-40B4-BE49-F238E27FC236}">
                <a16:creationId xmlns:a16="http://schemas.microsoft.com/office/drawing/2014/main" id="{99062DF5-7640-F713-EF90-990DA16F89F0}"/>
              </a:ext>
            </a:extLst>
          </p:cNvPr>
          <p:cNvSpPr/>
          <p:nvPr/>
        </p:nvSpPr>
        <p:spPr>
          <a:xfrm>
            <a:off x="1376734" y="1053559"/>
            <a:ext cx="1794469" cy="1574277"/>
          </a:xfrm>
          <a:prstGeom prst="rect">
            <a:avLst/>
          </a:prstGeom>
        </p:spPr>
        <p:txBody>
          <a:bodyPr vert="horz" lIns="91440" tIns="45720" rIns="91440" bIns="45720" rtlCol="0">
            <a:noAutofit/>
          </a:bodyPr>
          <a:lstStyle/>
          <a:p>
            <a:pPr algn="ctr">
              <a:lnSpc>
                <a:spcPct val="90000"/>
              </a:lnSpc>
              <a:spcBef>
                <a:spcPts val="1000"/>
              </a:spcBef>
            </a:pPr>
            <a:r>
              <a:rPr lang="en-US" sz="10000" b="1" kern="1200" dirty="0">
                <a:solidFill>
                  <a:schemeClr val="bg1"/>
                </a:solidFill>
                <a:latin typeface="+mn-lt"/>
                <a:ea typeface="+mn-ea"/>
                <a:cs typeface="+mn-cs"/>
              </a:rPr>
              <a:t>03</a:t>
            </a:r>
            <a:endParaRPr lang="en-US" sz="10000" kern="1200" dirty="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F65839F7-B722-86A3-510E-17CD2BDAD1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Shape 3">
            <a:extLst>
              <a:ext uri="{FF2B5EF4-FFF2-40B4-BE49-F238E27FC236}">
                <a16:creationId xmlns:a16="http://schemas.microsoft.com/office/drawing/2014/main" id="{B1E787AD-45CF-ECE3-B245-3B6C0245318F}"/>
              </a:ext>
            </a:extLst>
          </p:cNvPr>
          <p:cNvSpPr/>
          <p:nvPr/>
        </p:nvSpPr>
        <p:spPr>
          <a:xfrm>
            <a:off x="-6652273" y="1314080"/>
            <a:ext cx="5671639" cy="4709795"/>
          </a:xfrm>
          <a:prstGeom prst="roundRect">
            <a:avLst/>
          </a:prstGeom>
          <a:solidFill>
            <a:schemeClr val="bg1">
              <a:lumMod val="75000"/>
            </a:schemeClr>
          </a:solidFill>
          <a:ln w="25400">
            <a:solidFill>
              <a:srgbClr val="E6E6FD"/>
            </a:solidFill>
            <a:prstDash val="solid"/>
          </a:ln>
        </p:spPr>
        <p:txBody>
          <a:bodyPr/>
          <a:lstStyle/>
          <a:p>
            <a:endParaRPr lang="es-ES"/>
          </a:p>
        </p:txBody>
      </p:sp>
      <p:sp>
        <p:nvSpPr>
          <p:cNvPr id="7" name="Text 6">
            <a:extLst>
              <a:ext uri="{FF2B5EF4-FFF2-40B4-BE49-F238E27FC236}">
                <a16:creationId xmlns:a16="http://schemas.microsoft.com/office/drawing/2014/main" id="{63D2E65C-CE07-6594-0AA4-A92990AC4AB8}"/>
              </a:ext>
            </a:extLst>
          </p:cNvPr>
          <p:cNvSpPr/>
          <p:nvPr/>
        </p:nvSpPr>
        <p:spPr>
          <a:xfrm>
            <a:off x="-6652273" y="1314081"/>
            <a:ext cx="5671639" cy="4387227"/>
          </a:xfrm>
          <a:prstGeom prst="rect">
            <a:avLst/>
          </a:prstGeom>
          <a:noFill/>
          <a:ln/>
        </p:spPr>
        <p:txBody>
          <a:bodyPr wrap="square" lIns="91440" tIns="45720" rIns="91440" bIns="45720" rtlCol="0" anchor="t">
            <a:spAutoFit/>
          </a:bodyPr>
          <a:lstStyle/>
          <a:p>
            <a:pPr>
              <a:lnSpc>
                <a:spcPct val="130000"/>
              </a:lnSpc>
            </a:pPr>
            <a:endParaRPr lang="en-US" sz="1400" b="1" dirty="0">
              <a:solidFill>
                <a:srgbClr val="000000"/>
              </a:solidFill>
              <a:latin typeface="MiSans" pitchFamily="34" charset="0"/>
              <a:ea typeface="MiSans" pitchFamily="34" charset="-122"/>
              <a:cs typeface="MiSans" pitchFamily="34" charset="-120"/>
            </a:endParaRPr>
          </a:p>
          <a:p>
            <a:pPr>
              <a:lnSpc>
                <a:spcPct val="130000"/>
              </a:lnSpc>
            </a:pPr>
            <a:endParaRPr lang="en-US" sz="1400" b="1" dirty="0">
              <a:solidFill>
                <a:srgbClr val="000000"/>
              </a:solidFill>
              <a:latin typeface="MiSans" pitchFamily="34" charset="0"/>
              <a:ea typeface="MiSans" pitchFamily="34" charset="-122"/>
              <a:cs typeface="MiSans" pitchFamily="34" charset="-120"/>
            </a:endParaRPr>
          </a:p>
          <a:p>
            <a:pPr>
              <a:lnSpc>
                <a:spcPct val="130000"/>
              </a:lnSpc>
            </a:pPr>
            <a:r>
              <a:rPr lang="en-US" sz="2000" b="1" dirty="0">
                <a:solidFill>
                  <a:srgbClr val="000000"/>
                </a:solidFill>
                <a:latin typeface="MiSans" pitchFamily="34" charset="0"/>
                <a:ea typeface="MiSans" pitchFamily="34" charset="-122"/>
                <a:cs typeface="MiSans" pitchFamily="34" charset="-120"/>
              </a:rPr>
              <a:t>Sistema </a:t>
            </a:r>
            <a:r>
              <a:rPr lang="en-US" sz="2000" b="1" dirty="0" err="1">
                <a:solidFill>
                  <a:srgbClr val="000000"/>
                </a:solidFill>
                <a:latin typeface="MiSans" pitchFamily="34" charset="0"/>
                <a:ea typeface="MiSans" pitchFamily="34" charset="-122"/>
                <a:cs typeface="MiSans" pitchFamily="34" charset="-120"/>
              </a:rPr>
              <a:t>automatizado</a:t>
            </a:r>
            <a:r>
              <a:rPr lang="en-US" sz="2000" b="1" dirty="0">
                <a:solidFill>
                  <a:srgbClr val="000000"/>
                </a:solidFill>
                <a:latin typeface="MiSans" pitchFamily="34" charset="0"/>
                <a:ea typeface="MiSans" pitchFamily="34" charset="-122"/>
                <a:cs typeface="MiSans" pitchFamily="34" charset="-120"/>
              </a:rPr>
              <a:t> de </a:t>
            </a:r>
            <a:r>
              <a:rPr lang="en-US" sz="2000" b="1" dirty="0" err="1">
                <a:solidFill>
                  <a:srgbClr val="000000"/>
                </a:solidFill>
                <a:latin typeface="MiSans" pitchFamily="34" charset="0"/>
                <a:ea typeface="MiSans" pitchFamily="34" charset="-122"/>
                <a:cs typeface="MiSans" pitchFamily="34" charset="-120"/>
              </a:rPr>
              <a:t>cálculo</a:t>
            </a:r>
            <a:r>
              <a:rPr lang="en-US" sz="2000" b="1" dirty="0">
                <a:solidFill>
                  <a:srgbClr val="000000"/>
                </a:solidFill>
                <a:latin typeface="MiSans" pitchFamily="34" charset="0"/>
                <a:ea typeface="MiSans" pitchFamily="34" charset="-122"/>
                <a:cs typeface="MiSans" pitchFamily="34" charset="-120"/>
              </a:rPr>
              <a:t> y control de </a:t>
            </a:r>
            <a:r>
              <a:rPr lang="en-US" sz="2000" b="1" dirty="0" err="1">
                <a:solidFill>
                  <a:srgbClr val="000000"/>
                </a:solidFill>
                <a:latin typeface="MiSans" pitchFamily="34" charset="0"/>
                <a:ea typeface="MiSans" pitchFamily="34" charset="-122"/>
                <a:cs typeface="MiSans" pitchFamily="34" charset="-120"/>
              </a:rPr>
              <a:t>perdidas</a:t>
            </a:r>
            <a:br>
              <a:rPr lang="en-US" sz="1400" dirty="0">
                <a:solidFill>
                  <a:srgbClr val="000000"/>
                </a:solidFill>
                <a:latin typeface="MiSans" pitchFamily="34" charset="0"/>
                <a:ea typeface="MiSans" pitchFamily="34" charset="-122"/>
                <a:cs typeface="MiSans" pitchFamily="34" charset="-120"/>
              </a:rPr>
            </a:br>
            <a:br>
              <a:rPr lang="en-US" sz="1400" dirty="0">
                <a:solidFill>
                  <a:srgbClr val="000000"/>
                </a:solidFill>
                <a:latin typeface="MiSans" pitchFamily="34" charset="0"/>
                <a:ea typeface="MiSans" pitchFamily="34" charset="-122"/>
                <a:cs typeface="MiSans" pitchFamily="34" charset="-120"/>
              </a:rPr>
            </a:br>
            <a:r>
              <a:rPr lang="en-US" sz="1400" dirty="0" err="1">
                <a:solidFill>
                  <a:srgbClr val="000000"/>
                </a:solidFill>
                <a:latin typeface="MiSans" panose="020B0604020202020204" charset="-122"/>
                <a:ea typeface="MiSans" panose="020B0604020202020204" charset="-122"/>
                <a:cs typeface="MiSans" panose="020B0604020202020204" charset="-122"/>
              </a:rPr>
              <a:t>ChefCalc</a:t>
            </a:r>
            <a:r>
              <a:rPr lang="en-US" sz="1400" dirty="0">
                <a:solidFill>
                  <a:srgbClr val="000000"/>
                </a:solidFill>
                <a:latin typeface="MiSans" panose="020B0604020202020204" charset="-122"/>
                <a:ea typeface="MiSans" panose="020B0604020202020204" charset="-122"/>
                <a:cs typeface="MiSans" panose="020B0604020202020204" charset="-122"/>
              </a:rPr>
              <a:t> ofrece un sistema automatizado de cálculo de raciones que garantiza precisión matemática en el escalado de recetas. Con </a:t>
            </a:r>
            <a:r>
              <a:rPr lang="en-US" sz="1400" dirty="0" err="1">
                <a:solidFill>
                  <a:srgbClr val="000000"/>
                </a:solidFill>
                <a:latin typeface="MiSans" panose="020B0604020202020204" charset="-122"/>
                <a:ea typeface="MiSans" panose="020B0604020202020204" charset="-122"/>
                <a:cs typeface="MiSans" panose="020B0604020202020204" charset="-122"/>
              </a:rPr>
              <a:t>algoritmos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avanzados</a:t>
            </a:r>
            <a:r>
              <a:rPr lang="en-US" sz="1400" dirty="0">
                <a:solidFill>
                  <a:srgbClr val="000000"/>
                </a:solidFill>
                <a:latin typeface="MiSans" panose="020B0604020202020204" charset="-122"/>
                <a:ea typeface="MiSans" panose="020B0604020202020204" charset="-122"/>
                <a:cs typeface="MiSans" panose="020B0604020202020204" charset="-122"/>
              </a:rPr>
              <a:t> que </a:t>
            </a:r>
            <a:r>
              <a:rPr lang="en-US" sz="1400" dirty="0" err="1">
                <a:solidFill>
                  <a:srgbClr val="000000"/>
                </a:solidFill>
                <a:latin typeface="MiSans" panose="020B0604020202020204" charset="-122"/>
                <a:ea typeface="MiSans" panose="020B0604020202020204" charset="-122"/>
                <a:cs typeface="MiSans" panose="020B0604020202020204" charset="-122"/>
              </a:rPr>
              <a:t>pueden</a:t>
            </a:r>
            <a:r>
              <a:rPr lang="en-US" sz="1400" dirty="0">
                <a:solidFill>
                  <a:srgbClr val="000000"/>
                </a:solidFill>
                <a:latin typeface="MiSans" panose="020B0604020202020204" charset="-122"/>
                <a:ea typeface="MiSans" panose="020B0604020202020204" charset="-122"/>
                <a:cs typeface="MiSans" panose="020B0604020202020204" charset="-122"/>
              </a:rPr>
              <a:t> personalizar variables por receta para adaptarse a necesidades </a:t>
            </a:r>
            <a:r>
              <a:rPr lang="en-US" sz="1400" dirty="0" err="1">
                <a:solidFill>
                  <a:srgbClr val="000000"/>
                </a:solidFill>
                <a:latin typeface="MiSans" panose="020B0604020202020204" charset="-122"/>
                <a:ea typeface="MiSans" panose="020B0604020202020204" charset="-122"/>
                <a:cs typeface="MiSans" panose="020B0604020202020204" charset="-122"/>
              </a:rPr>
              <a:t>específicas</a:t>
            </a:r>
            <a:r>
              <a:rPr lang="en-US" sz="1400" dirty="0">
                <a:solidFill>
                  <a:srgbClr val="000000"/>
                </a:solidFill>
                <a:latin typeface="MiSans" panose="020B0604020202020204" charset="-122"/>
                <a:ea typeface="MiSans" panose="020B0604020202020204" charset="-122"/>
                <a:cs typeface="MiSans" panose="020B0604020202020204" charset="-122"/>
              </a:rPr>
              <a:t>.</a:t>
            </a:r>
          </a:p>
          <a:p>
            <a:pPr marL="0" indent="0" algn="l">
              <a:lnSpc>
                <a:spcPct val="130000"/>
              </a:lnSpc>
              <a:buNone/>
            </a:pPr>
            <a:endParaRPr lang="en-US" sz="1400" dirty="0">
              <a:solidFill>
                <a:srgbClr val="000000"/>
              </a:solidFill>
              <a:latin typeface="MiSans" panose="020B0604020202020204" charset="-122"/>
              <a:ea typeface="MiSans" panose="020B0604020202020204" charset="-122"/>
              <a:cs typeface="MiSans" panose="020B0604020202020204" charset="-122"/>
            </a:endParaRPr>
          </a:p>
          <a:p>
            <a:pPr>
              <a:lnSpc>
                <a:spcPct val="130000"/>
              </a:lnSpc>
            </a:pPr>
            <a:r>
              <a:rPr lang="en-US" sz="1400" dirty="0">
                <a:latin typeface="MiSans" panose="020B0604020202020204" charset="-122"/>
                <a:ea typeface="MiSans" panose="020B0604020202020204" charset="-122"/>
                <a:cs typeface="MiSans" panose="020B0604020202020204" charset="-122"/>
              </a:rPr>
              <a:t>Tambien </a:t>
            </a:r>
            <a:r>
              <a:rPr lang="en-US" sz="1400" dirty="0" err="1">
                <a:solidFill>
                  <a:srgbClr val="000000"/>
                </a:solidFill>
                <a:latin typeface="MiSans" panose="020B0604020202020204" charset="-122"/>
                <a:ea typeface="MiSans" panose="020B0604020202020204" charset="-122"/>
                <a:cs typeface="MiSans" panose="020B0604020202020204" charset="-122"/>
              </a:rPr>
              <a:t>incluye</a:t>
            </a:r>
            <a:r>
              <a:rPr lang="en-US" sz="1400" dirty="0">
                <a:solidFill>
                  <a:srgbClr val="000000"/>
                </a:solidFill>
                <a:latin typeface="MiSans" panose="020B0604020202020204" charset="-122"/>
                <a:ea typeface="MiSans" panose="020B0604020202020204" charset="-122"/>
                <a:cs typeface="MiSans" panose="020B0604020202020204" charset="-122"/>
              </a:rPr>
              <a:t> un control </a:t>
            </a:r>
            <a:r>
              <a:rPr lang="en-US" sz="1400" dirty="0" err="1">
                <a:solidFill>
                  <a:srgbClr val="000000"/>
                </a:solidFill>
                <a:latin typeface="MiSans" panose="020B0604020202020204" charset="-122"/>
                <a:ea typeface="MiSans" panose="020B0604020202020204" charset="-122"/>
                <a:cs typeface="MiSans" panose="020B0604020202020204" charset="-122"/>
              </a:rPr>
              <a:t>inteligente</a:t>
            </a:r>
            <a:r>
              <a:rPr lang="en-US" sz="1400" dirty="0">
                <a:solidFill>
                  <a:srgbClr val="000000"/>
                </a:solidFill>
                <a:latin typeface="MiSans" panose="020B0604020202020204" charset="-122"/>
                <a:ea typeface="MiSans" panose="020B0604020202020204" charset="-122"/>
                <a:cs typeface="MiSans" panose="020B0604020202020204" charset="-122"/>
              </a:rPr>
              <a:t> de </a:t>
            </a:r>
            <a:r>
              <a:rPr lang="en-US" sz="1400" dirty="0" err="1">
                <a:solidFill>
                  <a:srgbClr val="000000"/>
                </a:solidFill>
                <a:latin typeface="MiSans" panose="020B0604020202020204" charset="-122"/>
                <a:ea typeface="MiSans" panose="020B0604020202020204" charset="-122"/>
                <a:cs typeface="MiSans" panose="020B0604020202020204" charset="-122"/>
              </a:rPr>
              <a:t>pérdidas</a:t>
            </a:r>
            <a:r>
              <a:rPr lang="en-US" sz="1400" dirty="0">
                <a:solidFill>
                  <a:srgbClr val="000000"/>
                </a:solidFill>
                <a:latin typeface="MiSans" panose="020B0604020202020204" charset="-122"/>
                <a:ea typeface="MiSans" panose="020B0604020202020204" charset="-122"/>
                <a:cs typeface="MiSans" panose="020B0604020202020204" charset="-122"/>
              </a:rPr>
              <a:t> y </a:t>
            </a:r>
            <a:r>
              <a:rPr lang="en-US" sz="1400" dirty="0" err="1">
                <a:solidFill>
                  <a:srgbClr val="000000"/>
                </a:solidFill>
                <a:latin typeface="MiSans" panose="020B0604020202020204" charset="-122"/>
                <a:ea typeface="MiSans" panose="020B0604020202020204" charset="-122"/>
                <a:cs typeface="MiSans" panose="020B0604020202020204" charset="-122"/>
              </a:rPr>
              <a:t>desperdicios</a:t>
            </a:r>
            <a:r>
              <a:rPr lang="en-US" sz="1400" dirty="0">
                <a:solidFill>
                  <a:srgbClr val="000000"/>
                </a:solidFill>
                <a:latin typeface="MiSans" panose="020B0604020202020204" charset="-122"/>
                <a:ea typeface="MiSans" panose="020B0604020202020204" charset="-122"/>
                <a:cs typeface="MiSans" panose="020B0604020202020204" charset="-122"/>
              </a:rPr>
              <a:t>, lo que </a:t>
            </a:r>
            <a:r>
              <a:rPr lang="en-US" sz="1400" dirty="0" err="1">
                <a:solidFill>
                  <a:srgbClr val="000000"/>
                </a:solidFill>
                <a:latin typeface="MiSans" panose="020B0604020202020204" charset="-122"/>
                <a:ea typeface="MiSans" panose="020B0604020202020204" charset="-122"/>
                <a:cs typeface="MiSans" panose="020B0604020202020204" charset="-122"/>
              </a:rPr>
              <a:t>permite</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una</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gestión</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eficiente</a:t>
            </a:r>
            <a:r>
              <a:rPr lang="en-US" sz="1400" dirty="0">
                <a:solidFill>
                  <a:srgbClr val="000000"/>
                </a:solidFill>
                <a:latin typeface="MiSans" panose="020B0604020202020204" charset="-122"/>
                <a:ea typeface="MiSans" panose="020B0604020202020204" charset="-122"/>
                <a:cs typeface="MiSans" panose="020B0604020202020204" charset="-122"/>
              </a:rPr>
              <a:t> de </a:t>
            </a:r>
            <a:r>
              <a:rPr lang="en-US" sz="1400" dirty="0" err="1">
                <a:solidFill>
                  <a:srgbClr val="000000"/>
                </a:solidFill>
                <a:latin typeface="MiSans" panose="020B0604020202020204" charset="-122"/>
                <a:ea typeface="MiSans" panose="020B0604020202020204" charset="-122"/>
                <a:cs typeface="MiSans" panose="020B0604020202020204" charset="-122"/>
              </a:rPr>
              <a:t>los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recursos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Además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ofrece</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una</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gestión</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centralizada</a:t>
            </a:r>
            <a:r>
              <a:rPr lang="en-US" sz="1400" dirty="0">
                <a:solidFill>
                  <a:srgbClr val="000000"/>
                </a:solidFill>
                <a:latin typeface="MiSans" panose="020B0604020202020204" charset="-122"/>
                <a:ea typeface="MiSans" panose="020B0604020202020204" charset="-122"/>
                <a:cs typeface="MiSans" panose="020B0604020202020204" charset="-122"/>
              </a:rPr>
              <a:t> de </a:t>
            </a:r>
            <a:r>
              <a:rPr lang="en-US" sz="1400" dirty="0" err="1">
                <a:solidFill>
                  <a:srgbClr val="000000"/>
                </a:solidFill>
                <a:latin typeface="MiSans" panose="020B0604020202020204" charset="-122"/>
                <a:ea typeface="MiSans" panose="020B0604020202020204" charset="-122"/>
                <a:cs typeface="MiSans" panose="020B0604020202020204" charset="-122"/>
              </a:rPr>
              <a:t>recetas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estandarizadas</a:t>
            </a:r>
            <a:r>
              <a:rPr lang="en-US" sz="1400" dirty="0">
                <a:solidFill>
                  <a:srgbClr val="000000"/>
                </a:solidFill>
                <a:latin typeface="MiSans" panose="020B0604020202020204" charset="-122"/>
                <a:ea typeface="MiSans" panose="020B0604020202020204" charset="-122"/>
                <a:cs typeface="MiSans" panose="020B0604020202020204" charset="-122"/>
              </a:rPr>
              <a:t> y </a:t>
            </a:r>
            <a:r>
              <a:rPr lang="en-US" sz="1400" dirty="0" err="1">
                <a:solidFill>
                  <a:srgbClr val="000000"/>
                </a:solidFill>
                <a:latin typeface="MiSans" panose="020B0604020202020204" charset="-122"/>
                <a:ea typeface="MiSans" panose="020B0604020202020204" charset="-122"/>
                <a:cs typeface="MiSans" panose="020B0604020202020204" charset="-122"/>
              </a:rPr>
              <a:t>análisis</a:t>
            </a:r>
            <a:r>
              <a:rPr lang="en-US" sz="1400" dirty="0">
                <a:solidFill>
                  <a:srgbClr val="000000"/>
                </a:solidFill>
                <a:latin typeface="MiSans" panose="020B0604020202020204" charset="-122"/>
                <a:ea typeface="MiSans" panose="020B0604020202020204" charset="-122"/>
                <a:cs typeface="MiSans" panose="020B0604020202020204" charset="-122"/>
              </a:rPr>
              <a:t> de </a:t>
            </a:r>
            <a:r>
              <a:rPr lang="en-US" sz="1400" dirty="0" err="1">
                <a:solidFill>
                  <a:srgbClr val="000000"/>
                </a:solidFill>
                <a:latin typeface="MiSans" panose="020B0604020202020204" charset="-122"/>
                <a:ea typeface="MiSans" panose="020B0604020202020204" charset="-122"/>
                <a:cs typeface="MiSans" panose="020B0604020202020204" charset="-122"/>
              </a:rPr>
              <a:t>costos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en</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tiempo</a:t>
            </a:r>
            <a:r>
              <a:rPr lang="en-US" sz="1400" dirty="0">
                <a:solidFill>
                  <a:srgbClr val="000000"/>
                </a:solidFill>
                <a:latin typeface="MiSans" panose="020B0604020202020204" charset="-122"/>
                <a:ea typeface="MiSans" panose="020B0604020202020204" charset="-122"/>
                <a:cs typeface="MiSans" panose="020B0604020202020204" charset="-122"/>
              </a:rPr>
              <a:t> real.</a:t>
            </a:r>
            <a:endParaRPr lang="en-US" sz="1400" dirty="0">
              <a:latin typeface="MiSans" panose="020B0604020202020204" charset="-122"/>
              <a:ea typeface="MiSans" panose="020B0604020202020204" charset="-122"/>
              <a:cs typeface="MiSans" panose="020B0604020202020204" charset="-122"/>
            </a:endParaRPr>
          </a:p>
        </p:txBody>
      </p:sp>
      <p:sp>
        <p:nvSpPr>
          <p:cNvPr id="8" name="Text 8">
            <a:extLst>
              <a:ext uri="{FF2B5EF4-FFF2-40B4-BE49-F238E27FC236}">
                <a16:creationId xmlns:a16="http://schemas.microsoft.com/office/drawing/2014/main" id="{7A9A6BF9-1DA5-E053-D9C5-2ED0E3A86ACF}"/>
              </a:ext>
            </a:extLst>
          </p:cNvPr>
          <p:cNvSpPr/>
          <p:nvPr/>
        </p:nvSpPr>
        <p:spPr>
          <a:xfrm>
            <a:off x="1046480" y="1765300"/>
            <a:ext cx="1325880" cy="13258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Text 15">
            <a:extLst>
              <a:ext uri="{FF2B5EF4-FFF2-40B4-BE49-F238E27FC236}">
                <a16:creationId xmlns:a16="http://schemas.microsoft.com/office/drawing/2014/main" id="{C4732239-6950-E7C9-70EC-77D3F8A14500}"/>
              </a:ext>
            </a:extLst>
          </p:cNvPr>
          <p:cNvSpPr/>
          <p:nvPr/>
        </p:nvSpPr>
        <p:spPr>
          <a:xfrm>
            <a:off x="1046480" y="4010660"/>
            <a:ext cx="1325880" cy="132588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1" name="Imagen 10">
            <a:extLst>
              <a:ext uri="{FF2B5EF4-FFF2-40B4-BE49-F238E27FC236}">
                <a16:creationId xmlns:a16="http://schemas.microsoft.com/office/drawing/2014/main" id="{159E8FA3-89ED-64AB-7AE7-A80D3629832A}"/>
              </a:ext>
            </a:extLst>
          </p:cNvPr>
          <p:cNvPicPr>
            <a:picLocks noChangeAspect="1"/>
          </p:cNvPicPr>
          <p:nvPr/>
        </p:nvPicPr>
        <p:blipFill>
          <a:blip r:embed="rId5"/>
          <a:stretch>
            <a:fillRect/>
          </a:stretch>
        </p:blipFill>
        <p:spPr>
          <a:xfrm>
            <a:off x="18844272" y="-1588303"/>
            <a:ext cx="4962292" cy="6858000"/>
          </a:xfrm>
          <a:prstGeom prst="rect">
            <a:avLst/>
          </a:prstGeom>
        </p:spPr>
      </p:pic>
    </p:spTree>
    <p:extLst>
      <p:ext uri="{BB962C8B-B14F-4D97-AF65-F5344CB8AC3E}">
        <p14:creationId xmlns:p14="http://schemas.microsoft.com/office/powerpoint/2010/main" val="26686075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652781" y="603885"/>
            <a:ext cx="6109970" cy="584775"/>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err="1">
                <a:solidFill>
                  <a:srgbClr val="000000"/>
                </a:solidFill>
                <a:latin typeface="MiSans" pitchFamily="34" charset="0"/>
                <a:ea typeface="MiSans" pitchFamily="34" charset="-122"/>
                <a:cs typeface="MiSans" pitchFamily="34" charset="-120"/>
              </a:rPr>
              <a:t>Solución</a:t>
            </a:r>
            <a:r>
              <a:rPr lang="en-US" sz="3200" b="1" dirty="0">
                <a:solidFill>
                  <a:srgbClr val="000000"/>
                </a:solidFill>
                <a:latin typeface="MiSans" pitchFamily="34" charset="0"/>
                <a:ea typeface="MiSans" pitchFamily="34" charset="-122"/>
                <a:cs typeface="MiSans" pitchFamily="34" charset="-120"/>
              </a:rPr>
              <a:t> </a:t>
            </a:r>
            <a:r>
              <a:rPr lang="en-US" sz="3200" b="1" dirty="0" err="1">
                <a:solidFill>
                  <a:srgbClr val="000000"/>
                </a:solidFill>
                <a:latin typeface="MiSans" pitchFamily="34" charset="0"/>
                <a:ea typeface="MiSans" pitchFamily="34" charset="-122"/>
                <a:cs typeface="MiSans" pitchFamily="34" charset="-120"/>
              </a:rPr>
              <a:t>Automatizada</a:t>
            </a:r>
            <a:r>
              <a:rPr lang="en-US" sz="3200" b="1" dirty="0">
                <a:solidFill>
                  <a:srgbClr val="000000"/>
                </a:solidFill>
                <a:latin typeface="MiSans" pitchFamily="34" charset="0"/>
                <a:ea typeface="MiSans" pitchFamily="34" charset="-122"/>
                <a:cs typeface="MiSans" pitchFamily="34" charset="-120"/>
              </a:rPr>
              <a:t> Integral</a:t>
            </a:r>
            <a:endParaRPr lang="en-US" sz="1600" dirty="0"/>
          </a:p>
        </p:txBody>
      </p:sp>
      <p:sp>
        <p:nvSpPr>
          <p:cNvPr id="5" name="Text 2"/>
          <p:cNvSpPr/>
          <p:nvPr/>
        </p:nvSpPr>
        <p:spPr>
          <a:xfrm>
            <a:off x="8682355" y="-13970"/>
            <a:ext cx="3520440" cy="68719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3"/>
          <p:cNvSpPr/>
          <p:nvPr/>
        </p:nvSpPr>
        <p:spPr>
          <a:xfrm>
            <a:off x="859790" y="1544319"/>
            <a:ext cx="5671639" cy="4709795"/>
          </a:xfrm>
          <a:prstGeom prst="roundRect">
            <a:avLst/>
          </a:prstGeom>
          <a:solidFill>
            <a:schemeClr val="bg1">
              <a:lumMod val="75000"/>
            </a:schemeClr>
          </a:solidFill>
          <a:ln w="25400">
            <a:solidFill>
              <a:srgbClr val="E6E6FD"/>
            </a:solidFill>
            <a:prstDash val="solid"/>
          </a:ln>
        </p:spPr>
        <p:txBody>
          <a:bodyPr/>
          <a:lstStyle/>
          <a:p>
            <a:endParaRPr lang="es-ES"/>
          </a:p>
        </p:txBody>
      </p:sp>
      <p:sp>
        <p:nvSpPr>
          <p:cNvPr id="7" name="Text 4"/>
          <p:cNvSpPr/>
          <p:nvPr/>
        </p:nvSpPr>
        <p:spPr>
          <a:xfrm>
            <a:off x="808355" y="1544320"/>
            <a:ext cx="10472420" cy="176784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Text 6"/>
          <p:cNvSpPr/>
          <p:nvPr/>
        </p:nvSpPr>
        <p:spPr>
          <a:xfrm>
            <a:off x="859790" y="1544320"/>
            <a:ext cx="5671639" cy="4387227"/>
          </a:xfrm>
          <a:prstGeom prst="rect">
            <a:avLst/>
          </a:prstGeom>
          <a:noFill/>
          <a:ln/>
        </p:spPr>
        <p:txBody>
          <a:bodyPr wrap="square" lIns="91440" tIns="45720" rIns="91440" bIns="45720" rtlCol="0" anchor="t">
            <a:spAutoFit/>
          </a:bodyPr>
          <a:lstStyle/>
          <a:p>
            <a:pPr>
              <a:lnSpc>
                <a:spcPct val="130000"/>
              </a:lnSpc>
            </a:pPr>
            <a:endParaRPr lang="en-US" sz="1400" b="1" dirty="0">
              <a:solidFill>
                <a:srgbClr val="000000"/>
              </a:solidFill>
              <a:latin typeface="MiSans" pitchFamily="34" charset="0"/>
              <a:ea typeface="MiSans" pitchFamily="34" charset="-122"/>
              <a:cs typeface="MiSans" pitchFamily="34" charset="-120"/>
            </a:endParaRPr>
          </a:p>
          <a:p>
            <a:pPr>
              <a:lnSpc>
                <a:spcPct val="130000"/>
              </a:lnSpc>
            </a:pPr>
            <a:endParaRPr lang="en-US" sz="1400" b="1" dirty="0">
              <a:solidFill>
                <a:srgbClr val="000000"/>
              </a:solidFill>
              <a:latin typeface="MiSans" pitchFamily="34" charset="0"/>
              <a:ea typeface="MiSans" pitchFamily="34" charset="-122"/>
              <a:cs typeface="MiSans" pitchFamily="34" charset="-120"/>
            </a:endParaRPr>
          </a:p>
          <a:p>
            <a:pPr>
              <a:lnSpc>
                <a:spcPct val="130000"/>
              </a:lnSpc>
            </a:pPr>
            <a:r>
              <a:rPr lang="en-US" sz="2000" b="1" dirty="0">
                <a:solidFill>
                  <a:srgbClr val="000000"/>
                </a:solidFill>
                <a:latin typeface="MiSans" pitchFamily="34" charset="0"/>
                <a:ea typeface="MiSans" pitchFamily="34" charset="-122"/>
                <a:cs typeface="MiSans" pitchFamily="34" charset="-120"/>
              </a:rPr>
              <a:t>Sistema </a:t>
            </a:r>
            <a:r>
              <a:rPr lang="en-US" sz="2000" b="1" dirty="0" err="1">
                <a:solidFill>
                  <a:srgbClr val="000000"/>
                </a:solidFill>
                <a:latin typeface="MiSans" pitchFamily="34" charset="0"/>
                <a:ea typeface="MiSans" pitchFamily="34" charset="-122"/>
                <a:cs typeface="MiSans" pitchFamily="34" charset="-120"/>
              </a:rPr>
              <a:t>automatizado</a:t>
            </a:r>
            <a:r>
              <a:rPr lang="en-US" sz="2000" b="1" dirty="0">
                <a:solidFill>
                  <a:srgbClr val="000000"/>
                </a:solidFill>
                <a:latin typeface="MiSans" pitchFamily="34" charset="0"/>
                <a:ea typeface="MiSans" pitchFamily="34" charset="-122"/>
                <a:cs typeface="MiSans" pitchFamily="34" charset="-120"/>
              </a:rPr>
              <a:t> de </a:t>
            </a:r>
            <a:r>
              <a:rPr lang="en-US" sz="2000" b="1" dirty="0" err="1">
                <a:solidFill>
                  <a:srgbClr val="000000"/>
                </a:solidFill>
                <a:latin typeface="MiSans" pitchFamily="34" charset="0"/>
                <a:ea typeface="MiSans" pitchFamily="34" charset="-122"/>
                <a:cs typeface="MiSans" pitchFamily="34" charset="-120"/>
              </a:rPr>
              <a:t>cálculo</a:t>
            </a:r>
            <a:r>
              <a:rPr lang="en-US" sz="2000" b="1" dirty="0">
                <a:solidFill>
                  <a:srgbClr val="000000"/>
                </a:solidFill>
                <a:latin typeface="MiSans" pitchFamily="34" charset="0"/>
                <a:ea typeface="MiSans" pitchFamily="34" charset="-122"/>
                <a:cs typeface="MiSans" pitchFamily="34" charset="-120"/>
              </a:rPr>
              <a:t> y control de </a:t>
            </a:r>
            <a:r>
              <a:rPr lang="en-US" sz="2000" b="1" dirty="0" err="1">
                <a:solidFill>
                  <a:srgbClr val="000000"/>
                </a:solidFill>
                <a:latin typeface="MiSans" pitchFamily="34" charset="0"/>
                <a:ea typeface="MiSans" pitchFamily="34" charset="-122"/>
                <a:cs typeface="MiSans" pitchFamily="34" charset="-120"/>
              </a:rPr>
              <a:t>perdidas</a:t>
            </a:r>
            <a:br>
              <a:rPr lang="en-US" sz="1400" dirty="0">
                <a:solidFill>
                  <a:srgbClr val="000000"/>
                </a:solidFill>
                <a:latin typeface="MiSans" pitchFamily="34" charset="0"/>
                <a:ea typeface="MiSans" pitchFamily="34" charset="-122"/>
                <a:cs typeface="MiSans" pitchFamily="34" charset="-120"/>
              </a:rPr>
            </a:br>
            <a:br>
              <a:rPr lang="en-US" sz="1400" dirty="0">
                <a:solidFill>
                  <a:srgbClr val="000000"/>
                </a:solidFill>
                <a:latin typeface="MiSans" pitchFamily="34" charset="0"/>
                <a:ea typeface="MiSans" pitchFamily="34" charset="-122"/>
                <a:cs typeface="MiSans" pitchFamily="34" charset="-120"/>
              </a:rPr>
            </a:br>
            <a:r>
              <a:rPr lang="en-US" sz="1400" dirty="0" err="1">
                <a:solidFill>
                  <a:srgbClr val="000000"/>
                </a:solidFill>
                <a:latin typeface="MiSans" panose="020B0604020202020204" charset="-122"/>
                <a:ea typeface="MiSans" panose="020B0604020202020204" charset="-122"/>
                <a:cs typeface="MiSans" panose="020B0604020202020204" charset="-122"/>
              </a:rPr>
              <a:t>ChefCalc</a:t>
            </a:r>
            <a:r>
              <a:rPr lang="en-US" sz="1400" dirty="0">
                <a:solidFill>
                  <a:srgbClr val="000000"/>
                </a:solidFill>
                <a:latin typeface="MiSans" panose="020B0604020202020204" charset="-122"/>
                <a:ea typeface="MiSans" panose="020B0604020202020204" charset="-122"/>
                <a:cs typeface="MiSans" panose="020B0604020202020204" charset="-122"/>
              </a:rPr>
              <a:t> ofrece un sistema automatizado de cálculo de raciones que garantiza precisión matemática en el escalado de recetas. Con </a:t>
            </a:r>
            <a:r>
              <a:rPr lang="en-US" sz="1400" dirty="0" err="1">
                <a:solidFill>
                  <a:srgbClr val="000000"/>
                </a:solidFill>
                <a:latin typeface="MiSans" panose="020B0604020202020204" charset="-122"/>
                <a:ea typeface="MiSans" panose="020B0604020202020204" charset="-122"/>
                <a:cs typeface="MiSans" panose="020B0604020202020204" charset="-122"/>
              </a:rPr>
              <a:t>algoritmos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avanzados</a:t>
            </a:r>
            <a:r>
              <a:rPr lang="en-US" sz="1400" dirty="0">
                <a:solidFill>
                  <a:srgbClr val="000000"/>
                </a:solidFill>
                <a:latin typeface="MiSans" panose="020B0604020202020204" charset="-122"/>
                <a:ea typeface="MiSans" panose="020B0604020202020204" charset="-122"/>
                <a:cs typeface="MiSans" panose="020B0604020202020204" charset="-122"/>
              </a:rPr>
              <a:t> que </a:t>
            </a:r>
            <a:r>
              <a:rPr lang="en-US" sz="1400" dirty="0" err="1">
                <a:solidFill>
                  <a:srgbClr val="000000"/>
                </a:solidFill>
                <a:latin typeface="MiSans" panose="020B0604020202020204" charset="-122"/>
                <a:ea typeface="MiSans" panose="020B0604020202020204" charset="-122"/>
                <a:cs typeface="MiSans" panose="020B0604020202020204" charset="-122"/>
              </a:rPr>
              <a:t>pueden</a:t>
            </a:r>
            <a:r>
              <a:rPr lang="en-US" sz="1400" dirty="0">
                <a:solidFill>
                  <a:srgbClr val="000000"/>
                </a:solidFill>
                <a:latin typeface="MiSans" panose="020B0604020202020204" charset="-122"/>
                <a:ea typeface="MiSans" panose="020B0604020202020204" charset="-122"/>
                <a:cs typeface="MiSans" panose="020B0604020202020204" charset="-122"/>
              </a:rPr>
              <a:t> personalizar variables por receta para adaptarse a necesidades </a:t>
            </a:r>
            <a:r>
              <a:rPr lang="en-US" sz="1400" dirty="0" err="1">
                <a:solidFill>
                  <a:srgbClr val="000000"/>
                </a:solidFill>
                <a:latin typeface="MiSans" panose="020B0604020202020204" charset="-122"/>
                <a:ea typeface="MiSans" panose="020B0604020202020204" charset="-122"/>
                <a:cs typeface="MiSans" panose="020B0604020202020204" charset="-122"/>
              </a:rPr>
              <a:t>específicas</a:t>
            </a:r>
            <a:r>
              <a:rPr lang="en-US" sz="1400" dirty="0">
                <a:solidFill>
                  <a:srgbClr val="000000"/>
                </a:solidFill>
                <a:latin typeface="MiSans" panose="020B0604020202020204" charset="-122"/>
                <a:ea typeface="MiSans" panose="020B0604020202020204" charset="-122"/>
                <a:cs typeface="MiSans" panose="020B0604020202020204" charset="-122"/>
              </a:rPr>
              <a:t>.</a:t>
            </a:r>
          </a:p>
          <a:p>
            <a:pPr marL="0" indent="0" algn="l">
              <a:lnSpc>
                <a:spcPct val="130000"/>
              </a:lnSpc>
              <a:buNone/>
            </a:pPr>
            <a:endParaRPr lang="en-US" sz="1400" dirty="0">
              <a:solidFill>
                <a:srgbClr val="000000"/>
              </a:solidFill>
              <a:latin typeface="MiSans" panose="020B0604020202020204" charset="-122"/>
              <a:ea typeface="MiSans" panose="020B0604020202020204" charset="-122"/>
              <a:cs typeface="MiSans" panose="020B0604020202020204" charset="-122"/>
            </a:endParaRPr>
          </a:p>
          <a:p>
            <a:pPr>
              <a:lnSpc>
                <a:spcPct val="130000"/>
              </a:lnSpc>
            </a:pPr>
            <a:r>
              <a:rPr lang="en-US" sz="1400" dirty="0">
                <a:latin typeface="MiSans" panose="020B0604020202020204" charset="-122"/>
                <a:ea typeface="MiSans" panose="020B0604020202020204" charset="-122"/>
                <a:cs typeface="MiSans" panose="020B0604020202020204" charset="-122"/>
              </a:rPr>
              <a:t>Tambien </a:t>
            </a:r>
            <a:r>
              <a:rPr lang="en-US" sz="1400" dirty="0" err="1">
                <a:solidFill>
                  <a:srgbClr val="000000"/>
                </a:solidFill>
                <a:latin typeface="MiSans" panose="020B0604020202020204" charset="-122"/>
                <a:ea typeface="MiSans" panose="020B0604020202020204" charset="-122"/>
                <a:cs typeface="MiSans" panose="020B0604020202020204" charset="-122"/>
              </a:rPr>
              <a:t>incluye</a:t>
            </a:r>
            <a:r>
              <a:rPr lang="en-US" sz="1400" dirty="0">
                <a:solidFill>
                  <a:srgbClr val="000000"/>
                </a:solidFill>
                <a:latin typeface="MiSans" panose="020B0604020202020204" charset="-122"/>
                <a:ea typeface="MiSans" panose="020B0604020202020204" charset="-122"/>
                <a:cs typeface="MiSans" panose="020B0604020202020204" charset="-122"/>
              </a:rPr>
              <a:t> un control </a:t>
            </a:r>
            <a:r>
              <a:rPr lang="en-US" sz="1400" dirty="0" err="1">
                <a:solidFill>
                  <a:srgbClr val="000000"/>
                </a:solidFill>
                <a:latin typeface="MiSans" panose="020B0604020202020204" charset="-122"/>
                <a:ea typeface="MiSans" panose="020B0604020202020204" charset="-122"/>
                <a:cs typeface="MiSans" panose="020B0604020202020204" charset="-122"/>
              </a:rPr>
              <a:t>inteligente</a:t>
            </a:r>
            <a:r>
              <a:rPr lang="en-US" sz="1400" dirty="0">
                <a:solidFill>
                  <a:srgbClr val="000000"/>
                </a:solidFill>
                <a:latin typeface="MiSans" panose="020B0604020202020204" charset="-122"/>
                <a:ea typeface="MiSans" panose="020B0604020202020204" charset="-122"/>
                <a:cs typeface="MiSans" panose="020B0604020202020204" charset="-122"/>
              </a:rPr>
              <a:t> de </a:t>
            </a:r>
            <a:r>
              <a:rPr lang="en-US" sz="1400" dirty="0" err="1">
                <a:solidFill>
                  <a:srgbClr val="000000"/>
                </a:solidFill>
                <a:latin typeface="MiSans" panose="020B0604020202020204" charset="-122"/>
                <a:ea typeface="MiSans" panose="020B0604020202020204" charset="-122"/>
                <a:cs typeface="MiSans" panose="020B0604020202020204" charset="-122"/>
              </a:rPr>
              <a:t>pérdidas</a:t>
            </a:r>
            <a:r>
              <a:rPr lang="en-US" sz="1400" dirty="0">
                <a:solidFill>
                  <a:srgbClr val="000000"/>
                </a:solidFill>
                <a:latin typeface="MiSans" panose="020B0604020202020204" charset="-122"/>
                <a:ea typeface="MiSans" panose="020B0604020202020204" charset="-122"/>
                <a:cs typeface="MiSans" panose="020B0604020202020204" charset="-122"/>
              </a:rPr>
              <a:t> y </a:t>
            </a:r>
            <a:r>
              <a:rPr lang="en-US" sz="1400" dirty="0" err="1">
                <a:solidFill>
                  <a:srgbClr val="000000"/>
                </a:solidFill>
                <a:latin typeface="MiSans" panose="020B0604020202020204" charset="-122"/>
                <a:ea typeface="MiSans" panose="020B0604020202020204" charset="-122"/>
                <a:cs typeface="MiSans" panose="020B0604020202020204" charset="-122"/>
              </a:rPr>
              <a:t>desperdicios</a:t>
            </a:r>
            <a:r>
              <a:rPr lang="en-US" sz="1400" dirty="0">
                <a:solidFill>
                  <a:srgbClr val="000000"/>
                </a:solidFill>
                <a:latin typeface="MiSans" panose="020B0604020202020204" charset="-122"/>
                <a:ea typeface="MiSans" panose="020B0604020202020204" charset="-122"/>
                <a:cs typeface="MiSans" panose="020B0604020202020204" charset="-122"/>
              </a:rPr>
              <a:t>, lo que </a:t>
            </a:r>
            <a:r>
              <a:rPr lang="en-US" sz="1400" dirty="0" err="1">
                <a:solidFill>
                  <a:srgbClr val="000000"/>
                </a:solidFill>
                <a:latin typeface="MiSans" panose="020B0604020202020204" charset="-122"/>
                <a:ea typeface="MiSans" panose="020B0604020202020204" charset="-122"/>
                <a:cs typeface="MiSans" panose="020B0604020202020204" charset="-122"/>
              </a:rPr>
              <a:t>permite</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una</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gestión</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eficiente</a:t>
            </a:r>
            <a:r>
              <a:rPr lang="en-US" sz="1400" dirty="0">
                <a:solidFill>
                  <a:srgbClr val="000000"/>
                </a:solidFill>
                <a:latin typeface="MiSans" panose="020B0604020202020204" charset="-122"/>
                <a:ea typeface="MiSans" panose="020B0604020202020204" charset="-122"/>
                <a:cs typeface="MiSans" panose="020B0604020202020204" charset="-122"/>
              </a:rPr>
              <a:t> de </a:t>
            </a:r>
            <a:r>
              <a:rPr lang="en-US" sz="1400" dirty="0" err="1">
                <a:solidFill>
                  <a:srgbClr val="000000"/>
                </a:solidFill>
                <a:latin typeface="MiSans" panose="020B0604020202020204" charset="-122"/>
                <a:ea typeface="MiSans" panose="020B0604020202020204" charset="-122"/>
                <a:cs typeface="MiSans" panose="020B0604020202020204" charset="-122"/>
              </a:rPr>
              <a:t>los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recursos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Además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ofrece</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una</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gestión</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centralizada</a:t>
            </a:r>
            <a:r>
              <a:rPr lang="en-US" sz="1400" dirty="0">
                <a:solidFill>
                  <a:srgbClr val="000000"/>
                </a:solidFill>
                <a:latin typeface="MiSans" panose="020B0604020202020204" charset="-122"/>
                <a:ea typeface="MiSans" panose="020B0604020202020204" charset="-122"/>
                <a:cs typeface="MiSans" panose="020B0604020202020204" charset="-122"/>
              </a:rPr>
              <a:t> de </a:t>
            </a:r>
            <a:r>
              <a:rPr lang="en-US" sz="1400" dirty="0" err="1">
                <a:solidFill>
                  <a:srgbClr val="000000"/>
                </a:solidFill>
                <a:latin typeface="MiSans" panose="020B0604020202020204" charset="-122"/>
                <a:ea typeface="MiSans" panose="020B0604020202020204" charset="-122"/>
                <a:cs typeface="MiSans" panose="020B0604020202020204" charset="-122"/>
              </a:rPr>
              <a:t>recetas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estandarizadas</a:t>
            </a:r>
            <a:r>
              <a:rPr lang="en-US" sz="1400" dirty="0">
                <a:solidFill>
                  <a:srgbClr val="000000"/>
                </a:solidFill>
                <a:latin typeface="MiSans" panose="020B0604020202020204" charset="-122"/>
                <a:ea typeface="MiSans" panose="020B0604020202020204" charset="-122"/>
                <a:cs typeface="MiSans" panose="020B0604020202020204" charset="-122"/>
              </a:rPr>
              <a:t> y </a:t>
            </a:r>
            <a:r>
              <a:rPr lang="en-US" sz="1400" dirty="0" err="1">
                <a:solidFill>
                  <a:srgbClr val="000000"/>
                </a:solidFill>
                <a:latin typeface="MiSans" panose="020B0604020202020204" charset="-122"/>
                <a:ea typeface="MiSans" panose="020B0604020202020204" charset="-122"/>
                <a:cs typeface="MiSans" panose="020B0604020202020204" charset="-122"/>
              </a:rPr>
              <a:t>análisis</a:t>
            </a:r>
            <a:r>
              <a:rPr lang="en-US" sz="1400" dirty="0">
                <a:solidFill>
                  <a:srgbClr val="000000"/>
                </a:solidFill>
                <a:latin typeface="MiSans" panose="020B0604020202020204" charset="-122"/>
                <a:ea typeface="MiSans" panose="020B0604020202020204" charset="-122"/>
                <a:cs typeface="MiSans" panose="020B0604020202020204" charset="-122"/>
              </a:rPr>
              <a:t> de </a:t>
            </a:r>
            <a:r>
              <a:rPr lang="en-US" sz="1400" dirty="0" err="1">
                <a:solidFill>
                  <a:srgbClr val="000000"/>
                </a:solidFill>
                <a:latin typeface="MiSans" panose="020B0604020202020204" charset="-122"/>
                <a:ea typeface="MiSans" panose="020B0604020202020204" charset="-122"/>
                <a:cs typeface="MiSans" panose="020B0604020202020204" charset="-122"/>
              </a:rPr>
              <a:t>costos</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en</a:t>
            </a:r>
            <a:r>
              <a:rPr lang="en-US" sz="1400" dirty="0">
                <a:solidFill>
                  <a:srgbClr val="000000"/>
                </a:solidFill>
                <a:latin typeface="MiSans" panose="020B0604020202020204" charset="-122"/>
                <a:ea typeface="MiSans" panose="020B0604020202020204" charset="-122"/>
                <a:cs typeface="MiSans" panose="020B0604020202020204" charset="-122"/>
              </a:rPr>
              <a:t> </a:t>
            </a:r>
            <a:r>
              <a:rPr lang="en-US" sz="1400" dirty="0" err="1">
                <a:solidFill>
                  <a:srgbClr val="000000"/>
                </a:solidFill>
                <a:latin typeface="MiSans" panose="020B0604020202020204" charset="-122"/>
                <a:ea typeface="MiSans" panose="020B0604020202020204" charset="-122"/>
                <a:cs typeface="MiSans" panose="020B0604020202020204" charset="-122"/>
              </a:rPr>
              <a:t>tiempo</a:t>
            </a:r>
            <a:r>
              <a:rPr lang="en-US" sz="1400" dirty="0">
                <a:solidFill>
                  <a:srgbClr val="000000"/>
                </a:solidFill>
                <a:latin typeface="MiSans" panose="020B0604020202020204" charset="-122"/>
                <a:ea typeface="MiSans" panose="020B0604020202020204" charset="-122"/>
                <a:cs typeface="MiSans" panose="020B0604020202020204" charset="-122"/>
              </a:rPr>
              <a:t> real.</a:t>
            </a:r>
            <a:endParaRPr lang="en-US" sz="1400" dirty="0">
              <a:latin typeface="MiSans" panose="020B0604020202020204" charset="-122"/>
              <a:ea typeface="MiSans" panose="020B0604020202020204" charset="-122"/>
              <a:cs typeface="MiSans" panose="020B0604020202020204" charset="-122"/>
            </a:endParaRPr>
          </a:p>
        </p:txBody>
      </p:sp>
      <p:sp>
        <p:nvSpPr>
          <p:cNvPr id="11" name="Text 8"/>
          <p:cNvSpPr/>
          <p:nvPr/>
        </p:nvSpPr>
        <p:spPr>
          <a:xfrm>
            <a:off x="1046480" y="1765300"/>
            <a:ext cx="1325880" cy="13258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11"/>
          <p:cNvSpPr/>
          <p:nvPr/>
        </p:nvSpPr>
        <p:spPr>
          <a:xfrm>
            <a:off x="808355" y="3789680"/>
            <a:ext cx="10472420" cy="176784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Text 15"/>
          <p:cNvSpPr/>
          <p:nvPr/>
        </p:nvSpPr>
        <p:spPr>
          <a:xfrm>
            <a:off x="1046480" y="4010660"/>
            <a:ext cx="1325880" cy="132588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0" name="Imagen 9">
            <a:extLst>
              <a:ext uri="{FF2B5EF4-FFF2-40B4-BE49-F238E27FC236}">
                <a16:creationId xmlns:a16="http://schemas.microsoft.com/office/drawing/2014/main" id="{1D6C55D4-EA0B-E2F7-8E5F-94A2DB596C66}"/>
              </a:ext>
            </a:extLst>
          </p:cNvPr>
          <p:cNvPicPr>
            <a:picLocks noChangeAspect="1"/>
          </p:cNvPicPr>
          <p:nvPr/>
        </p:nvPicPr>
        <p:blipFill>
          <a:blip r:embed="rId3"/>
          <a:stretch>
            <a:fillRect/>
          </a:stretch>
        </p:blipFill>
        <p:spPr>
          <a:xfrm>
            <a:off x="7229708" y="0"/>
            <a:ext cx="4962292"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690718-935F-9A72-434F-3BFC282C257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02077498-BF05-0A84-406D-053A10B3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1" descr="https://kimi-img.moonshot.cn/pub/slides/slides_tmpl/image/25-08-27-20:07:40-d2nfa318bjvh7rlj0gfg.jpg">
            <a:extLst>
              <a:ext uri="{FF2B5EF4-FFF2-40B4-BE49-F238E27FC236}">
                <a16:creationId xmlns:a16="http://schemas.microsoft.com/office/drawing/2014/main" id="{7844C40C-9235-FC7C-88EB-7C8687F1C49A}"/>
              </a:ext>
            </a:extLst>
          </p:cNvPr>
          <p:cNvPicPr>
            <a:picLocks noChangeAspect="1"/>
          </p:cNvPicPr>
          <p:nvPr/>
        </p:nvPicPr>
        <p:blipFill>
          <a:blip r:embed="rId3">
            <a:alphaModFix/>
          </a:blip>
          <a:srcRect t="4894" b="9150"/>
          <a:stretch>
            <a:fillRect/>
          </a:stretch>
        </p:blipFill>
        <p:spPr>
          <a:xfrm>
            <a:off x="4547937" y="-5"/>
            <a:ext cx="7644062" cy="3681406"/>
          </a:xfrm>
          <a:prstGeom prst="rect">
            <a:avLst/>
          </a:prstGeom>
        </p:spPr>
      </p:pic>
      <p:pic>
        <p:nvPicPr>
          <p:cNvPr id="2" name="Image 0" descr="https://kimi-img.moonshot.cn/pub/slides/slides_tmpl/image/25-08-27-20:07:37-d2nfa298bjvh7rlj0gcg.png">
            <a:extLst>
              <a:ext uri="{FF2B5EF4-FFF2-40B4-BE49-F238E27FC236}">
                <a16:creationId xmlns:a16="http://schemas.microsoft.com/office/drawing/2014/main" id="{65890B65-1678-139A-77E3-DEB5C4D2EB25}"/>
              </a:ext>
            </a:extLst>
          </p:cNvPr>
          <p:cNvPicPr>
            <a:picLocks noChangeAspect="1"/>
          </p:cNvPicPr>
          <p:nvPr/>
        </p:nvPicPr>
        <p:blipFill>
          <a:blip r:embed="rId4"/>
          <a:srcRect t="26124" r="-7" b="-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542E9D6C-9043-42EC-BABD-1B2AEB8CA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a:extLst>
              <a:ext uri="{FF2B5EF4-FFF2-40B4-BE49-F238E27FC236}">
                <a16:creationId xmlns:a16="http://schemas.microsoft.com/office/drawing/2014/main" id="{73100034-873E-462C-224A-ECC1A0C0CA48}"/>
              </a:ext>
            </a:extLst>
          </p:cNvPr>
          <p:cNvSpPr/>
          <p:nvPr/>
        </p:nvSpPr>
        <p:spPr>
          <a:xfrm>
            <a:off x="-4111" y="2733869"/>
            <a:ext cx="4552047" cy="773825"/>
          </a:xfrm>
          <a:prstGeom prst="rect">
            <a:avLst/>
          </a:prstGeom>
        </p:spPr>
        <p:txBody>
          <a:bodyPr vert="horz" lIns="91440" tIns="45720" rIns="91440" bIns="45720" rtlCol="0" anchor="b">
            <a:normAutofit lnSpcReduction="10000"/>
          </a:bodyPr>
          <a:lstStyle/>
          <a:p>
            <a:pPr marL="0" indent="0" algn="ctr">
              <a:lnSpc>
                <a:spcPct val="90000"/>
              </a:lnSpc>
              <a:spcBef>
                <a:spcPct val="0"/>
              </a:spcBef>
              <a:spcAft>
                <a:spcPts val="600"/>
              </a:spcAft>
            </a:pPr>
            <a:r>
              <a:rPr lang="en-US" sz="5000" b="1" kern="1200" dirty="0" err="1">
                <a:solidFill>
                  <a:schemeClr val="bg1"/>
                </a:solidFill>
                <a:latin typeface="+mj-lt"/>
                <a:ea typeface="+mj-ea"/>
                <a:cs typeface="+mj-cs"/>
              </a:rPr>
              <a:t>Arquitectura</a:t>
            </a:r>
            <a:endParaRPr lang="en-US" sz="5000" kern="1200" dirty="0">
              <a:solidFill>
                <a:schemeClr val="bg1"/>
              </a:solidFill>
              <a:latin typeface="+mj-lt"/>
              <a:ea typeface="+mj-ea"/>
              <a:cs typeface="+mj-cs"/>
            </a:endParaRPr>
          </a:p>
        </p:txBody>
      </p:sp>
      <p:sp>
        <p:nvSpPr>
          <p:cNvPr id="4" name="Text 0">
            <a:extLst>
              <a:ext uri="{FF2B5EF4-FFF2-40B4-BE49-F238E27FC236}">
                <a16:creationId xmlns:a16="http://schemas.microsoft.com/office/drawing/2014/main" id="{811D8E4D-3E11-3EB1-E479-48E0BB9AD695}"/>
              </a:ext>
            </a:extLst>
          </p:cNvPr>
          <p:cNvSpPr/>
          <p:nvPr/>
        </p:nvSpPr>
        <p:spPr>
          <a:xfrm>
            <a:off x="1376734" y="1053559"/>
            <a:ext cx="1794469" cy="1269763"/>
          </a:xfrm>
          <a:prstGeom prst="rect">
            <a:avLst/>
          </a:prstGeom>
        </p:spPr>
        <p:txBody>
          <a:bodyPr vert="horz" lIns="91440" tIns="45720" rIns="91440" bIns="45720" rtlCol="0">
            <a:noAutofit/>
          </a:bodyPr>
          <a:lstStyle/>
          <a:p>
            <a:pPr algn="ctr">
              <a:lnSpc>
                <a:spcPct val="90000"/>
              </a:lnSpc>
              <a:spcBef>
                <a:spcPts val="1000"/>
              </a:spcBef>
            </a:pPr>
            <a:r>
              <a:rPr lang="en-US" sz="10000" b="1" dirty="0">
                <a:solidFill>
                  <a:schemeClr val="bg1"/>
                </a:solidFill>
              </a:rPr>
              <a:t>04</a:t>
            </a:r>
            <a:endParaRPr lang="en-US" sz="10000" kern="1200" dirty="0">
              <a:solidFill>
                <a:schemeClr val="bg1"/>
              </a:solidFill>
              <a:latin typeface="+mn-lt"/>
              <a:ea typeface="+mn-ea"/>
              <a:cs typeface="+mn-cs"/>
            </a:endParaRPr>
          </a:p>
        </p:txBody>
      </p:sp>
      <p:cxnSp>
        <p:nvCxnSpPr>
          <p:cNvPr id="14" name="Straight Connector 13">
            <a:extLst>
              <a:ext uri="{FF2B5EF4-FFF2-40B4-BE49-F238E27FC236}">
                <a16:creationId xmlns:a16="http://schemas.microsoft.com/office/drawing/2014/main" id="{D55F7F6D-2BF3-4107-2A1D-48BBB141D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Shape 1">
            <a:extLst>
              <a:ext uri="{FF2B5EF4-FFF2-40B4-BE49-F238E27FC236}">
                <a16:creationId xmlns:a16="http://schemas.microsoft.com/office/drawing/2014/main" id="{34A871D8-CB2F-13E5-1B42-3EB80C024D99}"/>
              </a:ext>
            </a:extLst>
          </p:cNvPr>
          <p:cNvSpPr/>
          <p:nvPr/>
        </p:nvSpPr>
        <p:spPr>
          <a:xfrm>
            <a:off x="-3286453" y="968614"/>
            <a:ext cx="2606040" cy="4044315"/>
          </a:xfrm>
          <a:prstGeom prst="roundRect">
            <a:avLst/>
          </a:prstGeom>
          <a:solidFill>
            <a:srgbClr val="E6E6FD"/>
          </a:solidFill>
          <a:ln/>
        </p:spPr>
        <p:txBody>
          <a:bodyPr/>
          <a:lstStyle/>
          <a:p>
            <a:endParaRPr lang="es-ES"/>
          </a:p>
        </p:txBody>
      </p:sp>
      <p:sp>
        <p:nvSpPr>
          <p:cNvPr id="7" name="Text 2">
            <a:extLst>
              <a:ext uri="{FF2B5EF4-FFF2-40B4-BE49-F238E27FC236}">
                <a16:creationId xmlns:a16="http://schemas.microsoft.com/office/drawing/2014/main" id="{2E4C5053-FF78-AF5E-7056-FC206403D4B8}"/>
              </a:ext>
            </a:extLst>
          </p:cNvPr>
          <p:cNvSpPr/>
          <p:nvPr/>
        </p:nvSpPr>
        <p:spPr>
          <a:xfrm>
            <a:off x="-3286453" y="968614"/>
            <a:ext cx="2606040" cy="40443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Text 3">
            <a:extLst>
              <a:ext uri="{FF2B5EF4-FFF2-40B4-BE49-F238E27FC236}">
                <a16:creationId xmlns:a16="http://schemas.microsoft.com/office/drawing/2014/main" id="{DA03BFE8-37C3-9B80-1508-AE316301EC2B}"/>
              </a:ext>
            </a:extLst>
          </p:cNvPr>
          <p:cNvSpPr/>
          <p:nvPr/>
        </p:nvSpPr>
        <p:spPr>
          <a:xfrm>
            <a:off x="-3064838" y="1335644"/>
            <a:ext cx="2138680"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Interfaz Web</a:t>
            </a:r>
            <a:endParaRPr lang="en-US" sz="1600" dirty="0"/>
          </a:p>
        </p:txBody>
      </p:sp>
      <p:sp>
        <p:nvSpPr>
          <p:cNvPr id="9" name="Text 4">
            <a:extLst>
              <a:ext uri="{FF2B5EF4-FFF2-40B4-BE49-F238E27FC236}">
                <a16:creationId xmlns:a16="http://schemas.microsoft.com/office/drawing/2014/main" id="{78C15209-0315-6184-C6BD-661A13F67CDA}"/>
              </a:ext>
            </a:extLst>
          </p:cNvPr>
          <p:cNvSpPr/>
          <p:nvPr/>
        </p:nvSpPr>
        <p:spPr>
          <a:xfrm>
            <a:off x="-3083888" y="1992234"/>
            <a:ext cx="2176145" cy="2587427"/>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La interfaz web de ChefCalc está diseñada para ser intuitiva y fácil de usar. Con HTML, CSS3 y JS, se garantiza una experiencia de usuario fluida y responsive en todos los dispositivos.</a:t>
            </a:r>
            <a:endParaRPr lang="en-US" sz="1600" dirty="0"/>
          </a:p>
        </p:txBody>
      </p:sp>
      <p:sp>
        <p:nvSpPr>
          <p:cNvPr id="11" name="Shape 5">
            <a:extLst>
              <a:ext uri="{FF2B5EF4-FFF2-40B4-BE49-F238E27FC236}">
                <a16:creationId xmlns:a16="http://schemas.microsoft.com/office/drawing/2014/main" id="{94EAF116-366B-865A-DE02-6F2251661C4A}"/>
              </a:ext>
            </a:extLst>
          </p:cNvPr>
          <p:cNvSpPr/>
          <p:nvPr/>
        </p:nvSpPr>
        <p:spPr>
          <a:xfrm>
            <a:off x="3373755" y="7118847"/>
            <a:ext cx="2606040" cy="4044315"/>
          </a:xfrm>
          <a:prstGeom prst="roundRect">
            <a:avLst/>
          </a:prstGeom>
          <a:solidFill>
            <a:srgbClr val="FFFFFF"/>
          </a:solidFill>
          <a:ln w="25400">
            <a:solidFill>
              <a:srgbClr val="E6E6FD"/>
            </a:solidFill>
            <a:prstDash val="solid"/>
          </a:ln>
        </p:spPr>
        <p:txBody>
          <a:bodyPr/>
          <a:lstStyle/>
          <a:p>
            <a:endParaRPr lang="es-ES"/>
          </a:p>
        </p:txBody>
      </p:sp>
      <p:sp>
        <p:nvSpPr>
          <p:cNvPr id="13" name="Text 6">
            <a:extLst>
              <a:ext uri="{FF2B5EF4-FFF2-40B4-BE49-F238E27FC236}">
                <a16:creationId xmlns:a16="http://schemas.microsoft.com/office/drawing/2014/main" id="{B78E8105-BBC7-6F96-8AE0-E102114A6245}"/>
              </a:ext>
            </a:extLst>
          </p:cNvPr>
          <p:cNvSpPr/>
          <p:nvPr/>
        </p:nvSpPr>
        <p:spPr>
          <a:xfrm>
            <a:off x="3373755" y="7118847"/>
            <a:ext cx="2606040" cy="40443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7">
            <a:extLst>
              <a:ext uri="{FF2B5EF4-FFF2-40B4-BE49-F238E27FC236}">
                <a16:creationId xmlns:a16="http://schemas.microsoft.com/office/drawing/2014/main" id="{F27D8F76-2074-DC27-BEFC-E68BFA11493F}"/>
              </a:ext>
            </a:extLst>
          </p:cNvPr>
          <p:cNvSpPr/>
          <p:nvPr/>
        </p:nvSpPr>
        <p:spPr>
          <a:xfrm>
            <a:off x="3595370" y="7485877"/>
            <a:ext cx="2138680" cy="2762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API Flask</a:t>
            </a:r>
            <a:endParaRPr lang="en-US" sz="1600" dirty="0"/>
          </a:p>
        </p:txBody>
      </p:sp>
      <p:sp>
        <p:nvSpPr>
          <p:cNvPr id="16" name="Text 8">
            <a:extLst>
              <a:ext uri="{FF2B5EF4-FFF2-40B4-BE49-F238E27FC236}">
                <a16:creationId xmlns:a16="http://schemas.microsoft.com/office/drawing/2014/main" id="{84E8DCA7-91F9-7B71-6EFE-2847B6CE7E9B}"/>
              </a:ext>
            </a:extLst>
          </p:cNvPr>
          <p:cNvSpPr/>
          <p:nvPr/>
        </p:nvSpPr>
        <p:spPr>
          <a:xfrm>
            <a:off x="3576320" y="8142467"/>
            <a:ext cx="2176145" cy="2587427"/>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La API Flask es el corazón del sistema, proporcionando una conexión eficiente entre la interfaz web y la base de datos. Esta API REST es ligera y escalable, lo que asegura un rendimiento óptimo.</a:t>
            </a:r>
            <a:endParaRPr lang="en-US" sz="1600" dirty="0"/>
          </a:p>
        </p:txBody>
      </p:sp>
      <p:sp>
        <p:nvSpPr>
          <p:cNvPr id="17" name="Shape 9">
            <a:extLst>
              <a:ext uri="{FF2B5EF4-FFF2-40B4-BE49-F238E27FC236}">
                <a16:creationId xmlns:a16="http://schemas.microsoft.com/office/drawing/2014/main" id="{A3C43583-2621-1594-27DA-616C047C61E3}"/>
              </a:ext>
            </a:extLst>
          </p:cNvPr>
          <p:cNvSpPr/>
          <p:nvPr/>
        </p:nvSpPr>
        <p:spPr>
          <a:xfrm>
            <a:off x="6145530" y="-4382913"/>
            <a:ext cx="2606040" cy="4044315"/>
          </a:xfrm>
          <a:prstGeom prst="roundRect">
            <a:avLst/>
          </a:prstGeom>
          <a:solidFill>
            <a:srgbClr val="E6E6FD"/>
          </a:solidFill>
          <a:ln/>
        </p:spPr>
        <p:txBody>
          <a:bodyPr/>
          <a:lstStyle/>
          <a:p>
            <a:endParaRPr lang="es-ES"/>
          </a:p>
        </p:txBody>
      </p:sp>
      <p:sp>
        <p:nvSpPr>
          <p:cNvPr id="18" name="Text 10">
            <a:extLst>
              <a:ext uri="{FF2B5EF4-FFF2-40B4-BE49-F238E27FC236}">
                <a16:creationId xmlns:a16="http://schemas.microsoft.com/office/drawing/2014/main" id="{941051C0-6D50-92C5-16D8-54F550EB1DAB}"/>
              </a:ext>
            </a:extLst>
          </p:cNvPr>
          <p:cNvSpPr/>
          <p:nvPr/>
        </p:nvSpPr>
        <p:spPr>
          <a:xfrm>
            <a:off x="6145530" y="-4382913"/>
            <a:ext cx="2606040" cy="40443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Text 11">
            <a:extLst>
              <a:ext uri="{FF2B5EF4-FFF2-40B4-BE49-F238E27FC236}">
                <a16:creationId xmlns:a16="http://schemas.microsoft.com/office/drawing/2014/main" id="{656C83E6-3326-E4AD-3712-28EEBDACD841}"/>
              </a:ext>
            </a:extLst>
          </p:cNvPr>
          <p:cNvSpPr/>
          <p:nvPr/>
        </p:nvSpPr>
        <p:spPr>
          <a:xfrm>
            <a:off x="6367145" y="-4015883"/>
            <a:ext cx="2138680" cy="5810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Base de </a:t>
            </a:r>
            <a:r>
              <a:rPr lang="en-US" sz="1800" b="1" dirty="0" err="1">
                <a:solidFill>
                  <a:srgbClr val="000000"/>
                </a:solidFill>
                <a:latin typeface="MiSans" pitchFamily="34" charset="0"/>
                <a:ea typeface="MiSans" pitchFamily="34" charset="-122"/>
                <a:cs typeface="MiSans" pitchFamily="34" charset="-120"/>
              </a:rPr>
              <a:t>datos</a:t>
            </a:r>
            <a:r>
              <a:rPr lang="en-US" sz="1800" b="1" dirty="0">
                <a:solidFill>
                  <a:srgbClr val="000000"/>
                </a:solidFill>
                <a:latin typeface="MiSans" pitchFamily="34" charset="0"/>
                <a:ea typeface="MiSans" pitchFamily="34" charset="-122"/>
                <a:cs typeface="MiSans" pitchFamily="34" charset="-120"/>
              </a:rPr>
              <a:t> PostgreSQL</a:t>
            </a:r>
            <a:endParaRPr lang="en-US" sz="1600" dirty="0"/>
          </a:p>
        </p:txBody>
      </p:sp>
      <p:sp>
        <p:nvSpPr>
          <p:cNvPr id="20" name="Text 12">
            <a:extLst>
              <a:ext uri="{FF2B5EF4-FFF2-40B4-BE49-F238E27FC236}">
                <a16:creationId xmlns:a16="http://schemas.microsoft.com/office/drawing/2014/main" id="{A64964D3-63FF-2A1D-786E-B50ECF4DD4BB}"/>
              </a:ext>
            </a:extLst>
          </p:cNvPr>
          <p:cNvSpPr/>
          <p:nvPr/>
        </p:nvSpPr>
        <p:spPr>
          <a:xfrm>
            <a:off x="6348095" y="-3359293"/>
            <a:ext cx="2176145" cy="2587427"/>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PostgreSQL es la base de datos empresarial utilizada por ChefCalc. Ofrece robustez, seguridad y capacidad de manejar grandes volúmenes de datos, lo que es esencial para cocinas institucionales.</a:t>
            </a:r>
            <a:endParaRPr lang="en-US" sz="1600" dirty="0"/>
          </a:p>
        </p:txBody>
      </p:sp>
      <p:sp>
        <p:nvSpPr>
          <p:cNvPr id="21" name="Shape 13">
            <a:extLst>
              <a:ext uri="{FF2B5EF4-FFF2-40B4-BE49-F238E27FC236}">
                <a16:creationId xmlns:a16="http://schemas.microsoft.com/office/drawing/2014/main" id="{F16199B9-A417-6049-5C8B-76CF151F055F}"/>
              </a:ext>
            </a:extLst>
          </p:cNvPr>
          <p:cNvSpPr/>
          <p:nvPr/>
        </p:nvSpPr>
        <p:spPr>
          <a:xfrm>
            <a:off x="9119870" y="7099935"/>
            <a:ext cx="2606040" cy="4044315"/>
          </a:xfrm>
          <a:prstGeom prst="roundRect">
            <a:avLst/>
          </a:prstGeom>
          <a:solidFill>
            <a:srgbClr val="FFFFFF"/>
          </a:solidFill>
          <a:ln w="25400">
            <a:solidFill>
              <a:srgbClr val="E6E6FD"/>
            </a:solidFill>
            <a:prstDash val="solid"/>
          </a:ln>
        </p:spPr>
        <p:txBody>
          <a:bodyPr/>
          <a:lstStyle/>
          <a:p>
            <a:endParaRPr lang="es-ES"/>
          </a:p>
        </p:txBody>
      </p:sp>
      <p:sp>
        <p:nvSpPr>
          <p:cNvPr id="22" name="Text 14">
            <a:extLst>
              <a:ext uri="{FF2B5EF4-FFF2-40B4-BE49-F238E27FC236}">
                <a16:creationId xmlns:a16="http://schemas.microsoft.com/office/drawing/2014/main" id="{AEB1324D-4B05-364C-D214-0611D565938C}"/>
              </a:ext>
            </a:extLst>
          </p:cNvPr>
          <p:cNvSpPr/>
          <p:nvPr/>
        </p:nvSpPr>
        <p:spPr>
          <a:xfrm>
            <a:off x="9119870" y="7099935"/>
            <a:ext cx="2606040" cy="40443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3" name="Text 15">
            <a:extLst>
              <a:ext uri="{FF2B5EF4-FFF2-40B4-BE49-F238E27FC236}">
                <a16:creationId xmlns:a16="http://schemas.microsoft.com/office/drawing/2014/main" id="{BC82831C-44BB-A4C2-4D0E-1EE606AD20CD}"/>
              </a:ext>
            </a:extLst>
          </p:cNvPr>
          <p:cNvSpPr/>
          <p:nvPr/>
        </p:nvSpPr>
        <p:spPr>
          <a:xfrm>
            <a:off x="9341485" y="7466965"/>
            <a:ext cx="2138680" cy="581025"/>
          </a:xfrm>
          <a:prstGeom prst="rect">
            <a:avLst/>
          </a:prstGeom>
          <a:noFill/>
          <a:ln/>
        </p:spPr>
        <p:txBody>
          <a:bodyPr wrap="square" lIns="91440" tIns="45720" rIns="91440" bIns="45720" rtlCol="0" anchor="t">
            <a:spAutoFit/>
          </a:bodyPr>
          <a:lstStyle/>
          <a:p>
            <a:pPr marL="0" indent="0" algn="just">
              <a:lnSpc>
                <a:spcPct val="100000"/>
              </a:lnSpc>
              <a:buNone/>
            </a:pPr>
            <a:r>
              <a:rPr lang="en-US" sz="1800" b="1" dirty="0">
                <a:solidFill>
                  <a:srgbClr val="000000"/>
                </a:solidFill>
                <a:latin typeface="MiSans" pitchFamily="34" charset="0"/>
                <a:ea typeface="MiSans" pitchFamily="34" charset="-122"/>
                <a:cs typeface="MiSans" pitchFamily="34" charset="-120"/>
              </a:rPr>
              <a:t>Integración con DeepSeek AI</a:t>
            </a:r>
            <a:endParaRPr lang="en-US" sz="1600" dirty="0"/>
          </a:p>
        </p:txBody>
      </p:sp>
      <p:sp>
        <p:nvSpPr>
          <p:cNvPr id="24" name="Text 16">
            <a:extLst>
              <a:ext uri="{FF2B5EF4-FFF2-40B4-BE49-F238E27FC236}">
                <a16:creationId xmlns:a16="http://schemas.microsoft.com/office/drawing/2014/main" id="{5168A542-98F5-B5DC-0D11-1E7B71C57DAD}"/>
              </a:ext>
            </a:extLst>
          </p:cNvPr>
          <p:cNvSpPr/>
          <p:nvPr/>
        </p:nvSpPr>
        <p:spPr>
          <a:xfrm>
            <a:off x="9322435" y="8000862"/>
            <a:ext cx="2176145" cy="3162300"/>
          </a:xfrm>
          <a:prstGeom prst="rect">
            <a:avLst/>
          </a:prstGeom>
          <a:noFill/>
          <a:ln/>
        </p:spPr>
        <p:txBody>
          <a:bodyPr wrap="square" lIns="91440" tIns="45720" rIns="91440" bIns="4572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ChefCalc se integra con DeepSeek AI para la generación de recetas inteligentes. Esta integración permite la creación de recetas con cantidades exactas y formatos estandarizados, mejorando la precisión y la eficiencia.</a:t>
            </a:r>
            <a:endParaRPr lang="en-US" sz="1600" dirty="0"/>
          </a:p>
        </p:txBody>
      </p:sp>
      <p:pic>
        <p:nvPicPr>
          <p:cNvPr id="25" name="Picture 10" descr="Cómo integramos los lenguajes HTML, CSS, y JavaScript?">
            <a:extLst>
              <a:ext uri="{FF2B5EF4-FFF2-40B4-BE49-F238E27FC236}">
                <a16:creationId xmlns:a16="http://schemas.microsoft.com/office/drawing/2014/main" id="{3F867E12-D989-E0A7-0698-33B3B4E02169}"/>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3286453" y="4490563"/>
            <a:ext cx="2606040" cy="13279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Mi Primer Programa Flask | Manual Web">
            <a:extLst>
              <a:ext uri="{FF2B5EF4-FFF2-40B4-BE49-F238E27FC236}">
                <a16:creationId xmlns:a16="http://schemas.microsoft.com/office/drawing/2014/main" id="{386EC9DD-C9A3-4E8C-4F07-A740AC62D657}"/>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3738439" y="8305064"/>
            <a:ext cx="1941001" cy="194100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Catálogo - Confluence">
            <a:extLst>
              <a:ext uri="{FF2B5EF4-FFF2-40B4-BE49-F238E27FC236}">
                <a16:creationId xmlns:a16="http://schemas.microsoft.com/office/drawing/2014/main" id="{254F57BC-6753-329D-EE80-0973B27CFA90}"/>
              </a:ext>
            </a:extLst>
          </p:cNvPr>
          <p:cNvPicPr>
            <a:picLocks noChangeAspect="1" noChangeArrowheads="1"/>
          </p:cNvPicPr>
          <p:nvPr/>
        </p:nvPicPr>
        <p:blipFill>
          <a:blip r:embed="rId7">
            <a:alphaModFix amt="35000"/>
            <a:extLst>
              <a:ext uri="{28A0092B-C50C-407E-A947-70E740481C1C}">
                <a14:useLocalDpi xmlns:a14="http://schemas.microsoft.com/office/drawing/2010/main" val="0"/>
              </a:ext>
            </a:extLst>
          </a:blip>
          <a:srcRect/>
          <a:stretch>
            <a:fillRect/>
          </a:stretch>
        </p:blipFill>
        <p:spPr bwMode="auto">
          <a:xfrm>
            <a:off x="6419091" y="-3156970"/>
            <a:ext cx="2212893" cy="2460669"/>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n 27" descr="Logotipo, nombre de la empresa&#10;&#10;El contenido generado por IA puede ser incorrecto.">
            <a:extLst>
              <a:ext uri="{FF2B5EF4-FFF2-40B4-BE49-F238E27FC236}">
                <a16:creationId xmlns:a16="http://schemas.microsoft.com/office/drawing/2014/main" id="{1C223563-FFDE-33D6-B232-503032C33879}"/>
              </a:ext>
            </a:extLst>
          </p:cNvPr>
          <p:cNvPicPr>
            <a:picLocks noChangeAspect="1"/>
          </p:cNvPicPr>
          <p:nvPr/>
        </p:nvPicPr>
        <p:blipFill>
          <a:blip r:embed="rId8">
            <a:alphaModFix amt="35000"/>
            <a:extLst>
              <a:ext uri="{BEBA8EAE-BF5A-486C-A8C5-ECC9F3942E4B}">
                <a14:imgProps xmlns:a14="http://schemas.microsoft.com/office/drawing/2010/main">
                  <a14:imgLayer r:embed="rId9">
                    <a14:imgEffect>
                      <a14:backgroundRemoval t="10000" b="90000" l="10000" r="90000">
                        <a14:foregroundMark x1="30846" y1="71279" x2="69154" y2="74535"/>
                        <a14:foregroundMark x1="69154" y1="74535" x2="69231" y2="73605"/>
                      </a14:backgroundRemoval>
                    </a14:imgEffect>
                  </a14:imgLayer>
                </a14:imgProps>
              </a:ext>
            </a:extLst>
          </a:blip>
          <a:stretch>
            <a:fillRect/>
          </a:stretch>
        </p:blipFill>
        <p:spPr>
          <a:xfrm>
            <a:off x="8241515" y="7942745"/>
            <a:ext cx="4660069" cy="3082815"/>
          </a:xfrm>
          <a:prstGeom prst="rect">
            <a:avLst/>
          </a:prstGeom>
        </p:spPr>
      </p:pic>
    </p:spTree>
    <p:extLst>
      <p:ext uri="{BB962C8B-B14F-4D97-AF65-F5344CB8AC3E}">
        <p14:creationId xmlns:p14="http://schemas.microsoft.com/office/powerpoint/2010/main" val="28582201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Custom Theme">
  <a:themeElements>
    <a:clrScheme name="Custom">
      <a:dk1>
        <a:srgbClr val="000000"/>
      </a:dk1>
      <a:lt1>
        <a:srgbClr val="FFFFFF"/>
      </a:lt1>
      <a:dk2>
        <a:srgbClr val="E6E6E6"/>
      </a:dk2>
      <a:lt2>
        <a:srgbClr val="FFFFFF"/>
      </a:lt2>
      <a:accent1>
        <a:srgbClr val="E6E6FD"/>
      </a:accent1>
      <a:accent2>
        <a:srgbClr val="E1ADFD"/>
      </a:accent2>
      <a:accent3>
        <a:srgbClr val="94E7FC"/>
      </a:accent3>
      <a:accent4>
        <a:srgbClr val="3462F9"/>
      </a:accent4>
      <a:accent5>
        <a:srgbClr val="B0D9FC"/>
      </a:accent5>
      <a:accent6>
        <a:srgbClr val="C1D1F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413</TotalTime>
  <Words>1459</Words>
  <Application>Microsoft Office PowerPoint</Application>
  <PresentationFormat>Panorámica</PresentationFormat>
  <Paragraphs>150</Paragraphs>
  <Slides>18</Slides>
  <Notes>18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18</vt:i4>
      </vt:variant>
    </vt:vector>
  </HeadingPairs>
  <TitlesOfParts>
    <vt:vector size="21" baseType="lpstr">
      <vt:lpstr>MiSans</vt:lpstr>
      <vt:lpstr>Arial</vt:lpstr>
      <vt:lpstr>Custom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ChefCalc: Gestión Inteligente de Raciones</dc:title>
  <dc:subject>ChefCalc: Gestión Inteligente de Raciones</dc:subject>
  <dc:creator>Kimi</dc:creator>
  <cp:lastModifiedBy>Alumno</cp:lastModifiedBy>
  <cp:revision>14</cp:revision>
  <dcterms:created xsi:type="dcterms:W3CDTF">2025-09-15T04:43:15Z</dcterms:created>
  <dcterms:modified xsi:type="dcterms:W3CDTF">2025-09-17T19:16:11Z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{"Label":"ChefCalc: Gestión Inteligente de Raciones","ContentProducer":"001191110108MACG2KBH8F10000","ProduceID":"d33pgi3duqbcb9qqhdl0","ReservedCode1":"","ContentPropagator":"001191110108MACG2KBH8F20000","PropagateID":"d33pgi3duqbcb9qqhdl0","ReservedCode2":""}</vt:lpwstr>
  </property>
</Properties>
</file>